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heme/themeOverride2.xml" ContentType="application/vnd.openxmlformats-officedocument.themeOverr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tags/tag4.xml" ContentType="application/vnd.openxmlformats-officedocument.presentationml.tags+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tags/tag6.xml" ContentType="application/vnd.openxmlformats-officedocument.presentationml.tags+xml"/>
  <Override PartName="/ppt/notesSlides/notesSlide10.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11.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heme/themeOverride3.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3.xml" ContentType="application/vnd.openxmlformats-officedocument.presentationml.tags+xml"/>
  <Override PartName="/ppt/notesSlides/notesSlide18.xml" ContentType="application/vnd.openxmlformats-officedocument.presentationml.notesSlide+xml"/>
  <Override PartName="/ppt/tags/tag14.xml" ContentType="application/vnd.openxmlformats-officedocument.presentationml.tags+xml"/>
  <Override PartName="/ppt/notesSlides/notesSlide19.xml" ContentType="application/vnd.openxmlformats-officedocument.presentationml.notesSlide+xml"/>
  <Override PartName="/ppt/theme/themeOverride4.xml" ContentType="application/vnd.openxmlformats-officedocument.themeOverr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15.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684" r:id="rId4"/>
  </p:sldMasterIdLst>
  <p:notesMasterIdLst>
    <p:notesMasterId r:id="rId43"/>
  </p:notesMasterIdLst>
  <p:sldIdLst>
    <p:sldId id="270" r:id="rId5"/>
    <p:sldId id="275" r:id="rId6"/>
    <p:sldId id="277" r:id="rId7"/>
    <p:sldId id="274" r:id="rId8"/>
    <p:sldId id="272" r:id="rId9"/>
    <p:sldId id="258" r:id="rId10"/>
    <p:sldId id="279" r:id="rId11"/>
    <p:sldId id="261" r:id="rId12"/>
    <p:sldId id="262" r:id="rId13"/>
    <p:sldId id="264" r:id="rId14"/>
    <p:sldId id="265" r:id="rId15"/>
    <p:sldId id="263" r:id="rId16"/>
    <p:sldId id="266" r:id="rId17"/>
    <p:sldId id="267" r:id="rId18"/>
    <p:sldId id="294" r:id="rId19"/>
    <p:sldId id="295" r:id="rId20"/>
    <p:sldId id="268" r:id="rId21"/>
    <p:sldId id="269" r:id="rId22"/>
    <p:sldId id="296" r:id="rId23"/>
    <p:sldId id="297" r:id="rId24"/>
    <p:sldId id="298" r:id="rId25"/>
    <p:sldId id="299" r:id="rId26"/>
    <p:sldId id="300" r:id="rId27"/>
    <p:sldId id="301" r:id="rId28"/>
    <p:sldId id="302" r:id="rId29"/>
    <p:sldId id="303" r:id="rId30"/>
    <p:sldId id="304" r:id="rId31"/>
    <p:sldId id="305" r:id="rId32"/>
    <p:sldId id="306" r:id="rId33"/>
    <p:sldId id="312" r:id="rId34"/>
    <p:sldId id="313" r:id="rId35"/>
    <p:sldId id="314" r:id="rId36"/>
    <p:sldId id="315" r:id="rId37"/>
    <p:sldId id="307" r:id="rId38"/>
    <p:sldId id="308" r:id="rId39"/>
    <p:sldId id="309" r:id="rId40"/>
    <p:sldId id="310" r:id="rId41"/>
    <p:sldId id="311"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70" autoAdjust="0"/>
    <p:restoredTop sz="58052" autoAdjust="0"/>
  </p:normalViewPr>
  <p:slideViewPr>
    <p:cSldViewPr snapToGrid="0">
      <p:cViewPr varScale="1">
        <p:scale>
          <a:sx n="45" d="100"/>
          <a:sy n="45" d="100"/>
        </p:scale>
        <p:origin x="-1704" y="-67"/>
      </p:cViewPr>
      <p:guideLst>
        <p:guide orient="horz" pos="2160"/>
        <p:guide pos="3840"/>
      </p:guideLst>
    </p:cSldViewPr>
  </p:slideViewPr>
  <p:notesTextViewPr>
    <p:cViewPr>
      <p:scale>
        <a:sx n="1" d="1"/>
        <a:sy n="1" d="1"/>
      </p:scale>
      <p:origin x="0" y="0"/>
    </p:cViewPr>
  </p:notesTextViewPr>
  <p:sorterViewPr>
    <p:cViewPr>
      <p:scale>
        <a:sx n="25" d="100"/>
        <a:sy n="2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2.wmf"/></Relationships>
</file>

<file path=ppt/media/image1.png>
</file>

<file path=ppt/media/image10.jpeg>
</file>

<file path=ppt/media/image11.png>
</file>

<file path=ppt/media/image12.png>
</file>

<file path=ppt/media/image13.jpeg>
</file>

<file path=ppt/media/image14.png>
</file>

<file path=ppt/media/image15.jpeg>
</file>

<file path=ppt/media/image16.wmf>
</file>

<file path=ppt/media/image17.png>
</file>

<file path=ppt/media/image18.png>
</file>

<file path=ppt/media/image19.png>
</file>

<file path=ppt/media/image2.png>
</file>

<file path=ppt/media/image20.png>
</file>

<file path=ppt/media/image21.png>
</file>

<file path=ppt/media/image22.wmf>
</file>

<file path=ppt/media/image23.png>
</file>

<file path=ppt/media/image24.png>
</file>

<file path=ppt/media/image25.pn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B7D731-4BE7-4859-9E0C-27260F752DA0}" type="datetimeFigureOut">
              <a:rPr lang="en-US" smtClean="0"/>
              <a:t>3/21/2014</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A2E04B-14ED-496E-AD70-E51F223E1D1E}" type="slidenum">
              <a:rPr lang="en-US" smtClean="0"/>
              <a:t>‹#›</a:t>
            </a:fld>
            <a:endParaRPr lang="en-US"/>
          </a:p>
        </p:txBody>
      </p:sp>
    </p:spTree>
    <p:extLst>
      <p:ext uri="{BB962C8B-B14F-4D97-AF65-F5344CB8AC3E}">
        <p14:creationId xmlns:p14="http://schemas.microsoft.com/office/powerpoint/2010/main" val="1344296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the early years of the Synthetic Biology Engineering Research Center, or </a:t>
            </a:r>
            <a:r>
              <a:rPr lang="en-US" dirty="0" err="1" smtClean="0"/>
              <a:t>SynBERC</a:t>
            </a:r>
            <a:r>
              <a:rPr lang="en-US" dirty="0" smtClean="0"/>
              <a:t>, UC</a:t>
            </a:r>
            <a:r>
              <a:rPr lang="en-US" baseline="0" dirty="0" smtClean="0"/>
              <a:t> Berkeley professor Paul </a:t>
            </a:r>
            <a:r>
              <a:rPr lang="en-US" baseline="0" dirty="0" err="1" smtClean="0"/>
              <a:t>Rabinow</a:t>
            </a:r>
            <a:r>
              <a:rPr lang="en-US" baseline="0" dirty="0" smtClean="0"/>
              <a:t> introduced the phrase ‘human practices’ into the lexicon of genetic engineering. It has become a popular term referring to diverse aspects of how technology interacts with people’s lives. The term is often reduced to simply ‘practices’ and the scope of its meaning is increasingly broad. Synthetic Biology practitioners use this term to refer to issues of biosafety and biosecurity, intellectual property, government regulation, public perception, and education.</a:t>
            </a:r>
            <a:endParaRPr lang="en-US" dirty="0"/>
          </a:p>
        </p:txBody>
      </p:sp>
      <p:sp>
        <p:nvSpPr>
          <p:cNvPr id="4" name="Slide Number Placeholder 3"/>
          <p:cNvSpPr>
            <a:spLocks noGrp="1"/>
          </p:cNvSpPr>
          <p:nvPr>
            <p:ph type="sldNum" sz="quarter" idx="10"/>
          </p:nvPr>
        </p:nvSpPr>
        <p:spPr/>
        <p:txBody>
          <a:bodyPr/>
          <a:lstStyle/>
          <a:p>
            <a:fld id="{D453BF83-14DB-435B-A2F6-2F18B1BE4526}" type="slidenum">
              <a:rPr lang="en-US">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2063575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anose="020B0600070205080204" pitchFamily="34" charset="-128"/>
            </a:endParaRPr>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4D8E2B78-4316-48D7-A0D8-9957AAF5FD3D}" type="slidenum">
              <a:rPr lang="en-US" sz="1200">
                <a:latin typeface="Calibri" panose="020F0502020204030204" pitchFamily="34" charset="0"/>
              </a:rPr>
              <a:pPr eaLnBrk="1" hangingPunct="1"/>
              <a:t>12</a:t>
            </a:fld>
            <a:endParaRPr lang="en-US" sz="1200">
              <a:latin typeface="Calibri" panose="020F0502020204030204" pitchFamily="34" charset="0"/>
            </a:endParaRPr>
          </a:p>
        </p:txBody>
      </p:sp>
    </p:spTree>
    <p:extLst>
      <p:ext uri="{BB962C8B-B14F-4D97-AF65-F5344CB8AC3E}">
        <p14:creationId xmlns:p14="http://schemas.microsoft.com/office/powerpoint/2010/main" val="625023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anose="020B0600070205080204" pitchFamily="34" charset="-128"/>
            </a:endParaRPr>
          </a:p>
        </p:txBody>
      </p:sp>
      <p:sp>
        <p:nvSpPr>
          <p:cNvPr id="184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C8B9DF7B-A362-41B5-9FD4-906095582C6A}" type="slidenum">
              <a:rPr lang="en-US" sz="1200">
                <a:latin typeface="Calibri" panose="020F0502020204030204" pitchFamily="34" charset="0"/>
              </a:rPr>
              <a:pPr eaLnBrk="1" hangingPunct="1"/>
              <a:t>16</a:t>
            </a:fld>
            <a:endParaRPr lang="en-US" sz="1200">
              <a:latin typeface="Calibri" panose="020F0502020204030204" pitchFamily="34" charset="0"/>
            </a:endParaRPr>
          </a:p>
        </p:txBody>
      </p:sp>
    </p:spTree>
    <p:extLst>
      <p:ext uri="{BB962C8B-B14F-4D97-AF65-F5344CB8AC3E}">
        <p14:creationId xmlns:p14="http://schemas.microsoft.com/office/powerpoint/2010/main" val="33909389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D453BF83-14DB-435B-A2F6-2F18B1BE4526}" type="slidenum">
              <a:rPr lang="en-US">
                <a:solidFill>
                  <a:prstClr val="black"/>
                </a:solidFill>
              </a:rPr>
              <a:pPr/>
              <a:t>19</a:t>
            </a:fld>
            <a:endParaRPr lang="en-US">
              <a:solidFill>
                <a:prstClr val="black"/>
              </a:solidFill>
            </a:endParaRPr>
          </a:p>
        </p:txBody>
      </p:sp>
    </p:spTree>
    <p:extLst>
      <p:ext uri="{BB962C8B-B14F-4D97-AF65-F5344CB8AC3E}">
        <p14:creationId xmlns:p14="http://schemas.microsoft.com/office/powerpoint/2010/main" val="32797586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28676"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6F8D72D-0156-4B2B-9E48-70B08D50503F}" type="slidenum">
              <a:rPr lang="en-US">
                <a:solidFill>
                  <a:srgbClr val="000000"/>
                </a:solidFill>
                <a:latin typeface="Calibri" panose="020F0502020204030204" pitchFamily="34" charset="0"/>
              </a:rPr>
              <a:pPr eaLnBrk="1" hangingPunct="1"/>
              <a:t>20</a:t>
            </a:fld>
            <a:endParaRPr lang="en-US">
              <a:solidFill>
                <a:srgbClr val="000000"/>
              </a:solidFill>
              <a:latin typeface="Calibri" panose="020F0502020204030204" pitchFamily="34" charset="0"/>
            </a:endParaRPr>
          </a:p>
        </p:txBody>
      </p:sp>
    </p:spTree>
    <p:extLst>
      <p:ext uri="{BB962C8B-B14F-4D97-AF65-F5344CB8AC3E}">
        <p14:creationId xmlns:p14="http://schemas.microsoft.com/office/powerpoint/2010/main" val="33256973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29700"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51A38B4-F743-4B95-AB9F-785BA268C207}" type="slidenum">
              <a:rPr lang="en-US">
                <a:solidFill>
                  <a:srgbClr val="000000"/>
                </a:solidFill>
                <a:latin typeface="Calibri" panose="020F0502020204030204" pitchFamily="34" charset="0"/>
              </a:rPr>
              <a:pPr eaLnBrk="1" hangingPunct="1"/>
              <a:t>21</a:t>
            </a:fld>
            <a:endParaRPr lang="en-US">
              <a:solidFill>
                <a:srgbClr val="000000"/>
              </a:solidFill>
              <a:latin typeface="Calibri" panose="020F0502020204030204" pitchFamily="34" charset="0"/>
            </a:endParaRPr>
          </a:p>
        </p:txBody>
      </p:sp>
    </p:spTree>
    <p:extLst>
      <p:ext uri="{BB962C8B-B14F-4D97-AF65-F5344CB8AC3E}">
        <p14:creationId xmlns:p14="http://schemas.microsoft.com/office/powerpoint/2010/main" val="11231227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29700"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51A38B4-F743-4B95-AB9F-785BA268C207}" type="slidenum">
              <a:rPr lang="en-US">
                <a:solidFill>
                  <a:srgbClr val="000000"/>
                </a:solidFill>
                <a:latin typeface="Calibri" panose="020F0502020204030204" pitchFamily="34" charset="0"/>
              </a:rPr>
              <a:pPr eaLnBrk="1" hangingPunct="1"/>
              <a:t>22</a:t>
            </a:fld>
            <a:endParaRPr lang="en-US">
              <a:solidFill>
                <a:srgbClr val="000000"/>
              </a:solidFill>
              <a:latin typeface="Calibri" panose="020F0502020204030204" pitchFamily="34" charset="0"/>
            </a:endParaRPr>
          </a:p>
        </p:txBody>
      </p:sp>
    </p:spTree>
    <p:extLst>
      <p:ext uri="{BB962C8B-B14F-4D97-AF65-F5344CB8AC3E}">
        <p14:creationId xmlns:p14="http://schemas.microsoft.com/office/powerpoint/2010/main" val="3427997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mtClean="0"/>
              <a:t>A virulence feature is a feature that is implicated as part of a virulence factor (or it itself encodes the virulence factor).  There are databases of these things.  Clotho does this automatically.</a:t>
            </a:r>
          </a:p>
        </p:txBody>
      </p:sp>
      <p:sp>
        <p:nvSpPr>
          <p:cNvPr id="36868"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F173EBE0-A56B-49D8-AD75-1560C19A0D9D}" type="slidenum">
              <a:rPr lang="en-US">
                <a:solidFill>
                  <a:prstClr val="black"/>
                </a:solidFill>
                <a:latin typeface="Calibri" panose="020F0502020204030204" pitchFamily="34" charset="0"/>
              </a:rPr>
              <a:pPr eaLnBrk="1" hangingPunct="1"/>
              <a:t>23</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2853891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mtClean="0"/>
              <a:t>A virulence feature is a feature that is implicated as part of a virulence factor (or it itself encodes the virulence factor).  There are databases of these things.  Clotho does this automatically.</a:t>
            </a:r>
          </a:p>
        </p:txBody>
      </p:sp>
      <p:sp>
        <p:nvSpPr>
          <p:cNvPr id="36868"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F173EBE0-A56B-49D8-AD75-1560C19A0D9D}" type="slidenum">
              <a:rPr lang="en-US">
                <a:solidFill>
                  <a:prstClr val="black"/>
                </a:solidFill>
                <a:latin typeface="Calibri" panose="020F0502020204030204" pitchFamily="34" charset="0"/>
              </a:rPr>
              <a:pPr eaLnBrk="1" hangingPunct="1"/>
              <a:t>24</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26885725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mtClean="0"/>
              <a:t>A virulence feature is a feature that is implicated as part of a virulence factor (or it itself encodes the virulence factor).  There are databases of these things.  Clotho does this automatically.</a:t>
            </a:r>
          </a:p>
        </p:txBody>
      </p:sp>
      <p:sp>
        <p:nvSpPr>
          <p:cNvPr id="36868"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F173EBE0-A56B-49D8-AD75-1560C19A0D9D}" type="slidenum">
              <a:rPr lang="en-US">
                <a:solidFill>
                  <a:prstClr val="black"/>
                </a:solidFill>
                <a:latin typeface="Calibri" panose="020F0502020204030204" pitchFamily="34" charset="0"/>
              </a:rPr>
              <a:pPr eaLnBrk="1" hangingPunct="1"/>
              <a:t>25</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34620788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mtClean="0"/>
              <a:t>A virulence feature is a feature that is implicated as part of a virulence factor (or it itself encodes the virulence factor).  There are databases of these things.  Clotho does this automatically.</a:t>
            </a:r>
          </a:p>
        </p:txBody>
      </p:sp>
      <p:sp>
        <p:nvSpPr>
          <p:cNvPr id="36868"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F173EBE0-A56B-49D8-AD75-1560C19A0D9D}" type="slidenum">
              <a:rPr lang="en-US">
                <a:solidFill>
                  <a:prstClr val="black"/>
                </a:solidFill>
                <a:latin typeface="Calibri" panose="020F0502020204030204" pitchFamily="34" charset="0"/>
              </a:rPr>
              <a:pPr eaLnBrk="1" hangingPunct="1"/>
              <a:t>26</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1495875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many issues around intellectual property in genetic engineering. Though</a:t>
            </a:r>
            <a:r>
              <a:rPr lang="en-US" baseline="0" dirty="0" smtClean="0"/>
              <a:t> the supreme court occasionally has decisions around the patentability of genetic sequences, the question of what is patentable remains controversial. Beyond its legal status, there are many who question whether it is ethical for people to secure IP over parts, and if so, is it all parts or just some parts.  For example, few criticized the patenting of pathways to key metabolic intermediates that involved the coordinate expression of many genes, but the patenting of the individual protein-coding sequences is often considered too low of a threshold.  Nevertheless, such patent claims are frequently issued.  Another concern are frequently overstated and overlapping claims in patents and thickets.  For example, the patents for GFP and unnatural amino acid incorporation describe such all-encompassing claims about the potential compositions and uses of this area of biology that it would likely be impossible to operate in these spaces without securing a license. These concerns over creating an overly complex and limiting intellectual property landscape have led some to propose increased availability of open source parts and alternative approaches to patents such as the </a:t>
            </a:r>
            <a:r>
              <a:rPr lang="en-US" baseline="0" dirty="0" err="1" smtClean="0"/>
              <a:t>BioBrick</a:t>
            </a:r>
            <a:r>
              <a:rPr lang="en-US" baseline="0" dirty="0" smtClean="0"/>
              <a:t> public agreement.</a:t>
            </a:r>
          </a:p>
          <a:p>
            <a:endParaRPr lang="en-US" baseline="0" dirty="0" smtClean="0"/>
          </a:p>
          <a:p>
            <a:r>
              <a:rPr lang="en-US" baseline="0" dirty="0" smtClean="0"/>
              <a:t>Other practices issues relate to specific applications of the technology.  For example, extensive biofuel efforts have prompted concerns that competition between farming food and farming biofuels would lead to increased food costs.  Additionally, there have been ongoing concerns over all aspects of genetically-modified foods and particularly around the business practices of hybrid GMO seeds.</a:t>
            </a:r>
          </a:p>
          <a:p>
            <a:endParaRPr lang="en-US" baseline="0" dirty="0" smtClean="0"/>
          </a:p>
          <a:p>
            <a:r>
              <a:rPr lang="en-US" baseline="0" dirty="0" smtClean="0"/>
              <a:t>Finally, there are many concerns around biosafety and biosecurity.  Biosafety refers to the accidently harm caused by working with biological agents without consideration of proper risk mitigation.  Biosecurity refers to the intentional cause of harm to plants, animals, or humans with a biological agent.  These concerns can be generalized as regulatory in nature where they are combined with additional concerns such as harm to the environment or to commerce.</a:t>
            </a:r>
            <a:endParaRPr lang="en-US" dirty="0"/>
          </a:p>
        </p:txBody>
      </p:sp>
      <p:sp>
        <p:nvSpPr>
          <p:cNvPr id="4" name="Slide Number Placeholder 3"/>
          <p:cNvSpPr>
            <a:spLocks noGrp="1"/>
          </p:cNvSpPr>
          <p:nvPr>
            <p:ph type="sldNum" sz="quarter" idx="10"/>
          </p:nvPr>
        </p:nvSpPr>
        <p:spPr/>
        <p:txBody>
          <a:bodyPr/>
          <a:lstStyle/>
          <a:p>
            <a:fld id="{F5A2E04B-14ED-496E-AD70-E51F223E1D1E}" type="slidenum">
              <a:rPr lang="en-US" smtClean="0"/>
              <a:t>2</a:t>
            </a:fld>
            <a:endParaRPr lang="en-US"/>
          </a:p>
        </p:txBody>
      </p:sp>
    </p:spTree>
    <p:extLst>
      <p:ext uri="{BB962C8B-B14F-4D97-AF65-F5344CB8AC3E}">
        <p14:creationId xmlns:p14="http://schemas.microsoft.com/office/powerpoint/2010/main" val="5427556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Genetic engineering has always</a:t>
            </a:r>
            <a:r>
              <a:rPr lang="en-US" baseline="0" dirty="0" smtClean="0"/>
              <a:t> raised concerns about its potential for causing harm in the realm of biosafety.  It has also raised concern over the potential for dishonesty about these risks due to conflicts of interest.  Additionally, there is concern that the scientists involved might encounter hazards that were not anticipated. In reality, there is now a 40-year track record for genetic engineering without a single incident.  However, this was not immediately apparent at the onset of the field.</a:t>
            </a:r>
            <a:endParaRPr lang="en-US" dirty="0"/>
          </a:p>
        </p:txBody>
      </p:sp>
      <p:sp>
        <p:nvSpPr>
          <p:cNvPr id="4" name="Slide Number Placeholder 3"/>
          <p:cNvSpPr>
            <a:spLocks noGrp="1"/>
          </p:cNvSpPr>
          <p:nvPr>
            <p:ph type="sldNum" sz="quarter" idx="10"/>
          </p:nvPr>
        </p:nvSpPr>
        <p:spPr/>
        <p:txBody>
          <a:bodyPr/>
          <a:lstStyle/>
          <a:p>
            <a:fld id="{D453BF83-14DB-435B-A2F6-2F18B1BE4526}" type="slidenum">
              <a:rPr lang="en-US">
                <a:solidFill>
                  <a:prstClr val="black"/>
                </a:solidFill>
              </a:rPr>
              <a:pPr/>
              <a:t>27</a:t>
            </a:fld>
            <a:endParaRPr lang="en-US">
              <a:solidFill>
                <a:prstClr val="black"/>
              </a:solidFill>
            </a:endParaRPr>
          </a:p>
        </p:txBody>
      </p:sp>
    </p:spTree>
    <p:extLst>
      <p:ext uri="{BB962C8B-B14F-4D97-AF65-F5344CB8AC3E}">
        <p14:creationId xmlns:p14="http://schemas.microsoft.com/office/powerpoint/2010/main" val="37524597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smtClean="0"/>
              <a:t>This video is a series of clips from a Cambridge City Council Hearing on Recombinant DNA Research</a:t>
            </a:r>
            <a:r>
              <a:rPr lang="en-US" baseline="0" dirty="0" smtClean="0"/>
              <a:t> from 1976.  To put this in context, it was only 3 years early that Herbert Boyer and Stanley Cohen demonstrated that you could clone a gene into a plasmid using restriction enzymes. At the time of this meeting, the ability to deliberately change the genetic blueprint of the cell was brand new.  Accordingly, there was no track record to point at as a starting point for conversations around risk.  Understandably, the debate was heated.  Ultimately, this city council meeting resulted in a 6 month moratorium on the use of recombinant DNA technology and was a key event in establishing standards for oversight, risk analysis, and risk mitigation.</a:t>
            </a:r>
            <a:endParaRPr lang="en-US" dirty="0" smtClean="0"/>
          </a:p>
        </p:txBody>
      </p:sp>
      <p:sp>
        <p:nvSpPr>
          <p:cNvPr id="37892"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34006E2-0CB4-4F85-9E1F-BAC9246A1E60}" type="slidenum">
              <a:rPr lang="en-US">
                <a:solidFill>
                  <a:prstClr val="black"/>
                </a:solidFill>
                <a:latin typeface="Calibri" panose="020F0502020204030204" pitchFamily="34" charset="0"/>
              </a:rPr>
              <a:pPr eaLnBrk="1" hangingPunct="1"/>
              <a:t>28</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9372841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fontAlgn="base" hangingPunct="1">
              <a:spcBef>
                <a:spcPct val="0"/>
              </a:spcBef>
              <a:spcAft>
                <a:spcPct val="0"/>
              </a:spcAft>
            </a:pPr>
            <a:r>
              <a:rPr lang="en-US" dirty="0" smtClean="0"/>
              <a:t>Up first is city councilwoman</a:t>
            </a:r>
            <a:r>
              <a:rPr lang="en-US" baseline="0" dirty="0" smtClean="0"/>
              <a:t> Sandra Graham.  She expresses concern over the entire context of such a meeting.  She posits that </a:t>
            </a:r>
            <a:r>
              <a:rPr lang="en-US" dirty="0" smtClean="0">
                <a:solidFill>
                  <a:srgbClr val="4F81BD"/>
                </a:solidFill>
                <a:latin typeface="Calibri" panose="020F0502020204030204" pitchFamily="34" charset="0"/>
              </a:rPr>
              <a:t>since politicians are being asked to settle it, there must be some great internal debate amongst the scientific community.</a:t>
            </a:r>
            <a:r>
              <a:rPr lang="en-US" baseline="0" dirty="0" smtClean="0">
                <a:solidFill>
                  <a:prstClr val="black"/>
                </a:solidFill>
                <a:latin typeface="Calibri" panose="020F0502020204030204" pitchFamily="34" charset="0"/>
              </a:rPr>
              <a:t> As the meeting progresses, indeed there are scientists on both sides of the aisle in a way that is less pronounced today.  However, there is some intrinsic truth to her statement.  If we had clear and consistent theory about how risk emerges in genetic engineering, there would not be a need for a public debate about what these risks were. As of 2014, we have great experience with the technology, but there is still no overarching theory.</a:t>
            </a:r>
            <a:endParaRPr lang="en-US" dirty="0" smtClean="0">
              <a:solidFill>
                <a:srgbClr val="4F81BD"/>
              </a:solidFill>
              <a:latin typeface="Calibri" panose="020F0502020204030204" pitchFamily="34" charset="0"/>
            </a:endParaRPr>
          </a:p>
        </p:txBody>
      </p:sp>
      <p:sp>
        <p:nvSpPr>
          <p:cNvPr id="4" name="Slide Number Placeholder 3"/>
          <p:cNvSpPr>
            <a:spLocks noGrp="1"/>
          </p:cNvSpPr>
          <p:nvPr>
            <p:ph type="sldNum" sz="quarter" idx="10"/>
          </p:nvPr>
        </p:nvSpPr>
        <p:spPr/>
        <p:txBody>
          <a:bodyPr/>
          <a:lstStyle/>
          <a:p>
            <a:fld id="{F5A2E04B-14ED-496E-AD70-E51F223E1D1E}" type="slidenum">
              <a:rPr lang="en-US" smtClean="0"/>
              <a:t>29</a:t>
            </a:fld>
            <a:endParaRPr lang="en-US"/>
          </a:p>
        </p:txBody>
      </p:sp>
    </p:spTree>
    <p:extLst>
      <p:ext uri="{BB962C8B-B14F-4D97-AF65-F5344CB8AC3E}">
        <p14:creationId xmlns:p14="http://schemas.microsoft.com/office/powerpoint/2010/main" val="37306206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fontAlgn="base" hangingPunct="1">
              <a:spcBef>
                <a:spcPct val="0"/>
              </a:spcBef>
              <a:spcAft>
                <a:spcPct val="0"/>
              </a:spcAft>
            </a:pPr>
            <a:r>
              <a:rPr lang="en-US" dirty="0" smtClean="0">
                <a:solidFill>
                  <a:srgbClr val="4F81BD"/>
                </a:solidFill>
                <a:latin typeface="Calibri" panose="020F0502020204030204" pitchFamily="34" charset="0"/>
              </a:rPr>
              <a:t>David Clem raises concerns</a:t>
            </a:r>
            <a:r>
              <a:rPr lang="en-US" baseline="0" dirty="0" smtClean="0">
                <a:solidFill>
                  <a:srgbClr val="4F81BD"/>
                </a:solidFill>
                <a:latin typeface="Calibri" panose="020F0502020204030204" pitchFamily="34" charset="0"/>
              </a:rPr>
              <a:t> about an intrinsic conflict of interest for the NIH to both fund research using recombinant DNA and to provide the regulatory oversight for the technology. Such conflicts still exist.  Though the track record of NIH oversight is impeccable, it has a limited scope.  It only deals with concerns over human, animal, and to some degree plant health. It does not include risks to the environment, to commerce, or general well-being.</a:t>
            </a:r>
            <a:endParaRPr lang="en-US" dirty="0" smtClean="0">
              <a:solidFill>
                <a:srgbClr val="4F81BD"/>
              </a:solidFill>
              <a:latin typeface="Calibri" panose="020F0502020204030204" pitchFamily="34" charset="0"/>
            </a:endParaRPr>
          </a:p>
        </p:txBody>
      </p:sp>
      <p:sp>
        <p:nvSpPr>
          <p:cNvPr id="4" name="Slide Number Placeholder 3"/>
          <p:cNvSpPr>
            <a:spLocks noGrp="1"/>
          </p:cNvSpPr>
          <p:nvPr>
            <p:ph type="sldNum" sz="quarter" idx="10"/>
          </p:nvPr>
        </p:nvSpPr>
        <p:spPr/>
        <p:txBody>
          <a:bodyPr/>
          <a:lstStyle/>
          <a:p>
            <a:fld id="{F5A2E04B-14ED-496E-AD70-E51F223E1D1E}" type="slidenum">
              <a:rPr lang="en-US" smtClean="0"/>
              <a:t>30</a:t>
            </a:fld>
            <a:endParaRPr lang="en-US"/>
          </a:p>
        </p:txBody>
      </p:sp>
    </p:spTree>
    <p:extLst>
      <p:ext uri="{BB962C8B-B14F-4D97-AF65-F5344CB8AC3E}">
        <p14:creationId xmlns:p14="http://schemas.microsoft.com/office/powerpoint/2010/main" val="37306206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fontAlgn="base" hangingPunct="1">
              <a:spcBef>
                <a:spcPct val="0"/>
              </a:spcBef>
              <a:spcAft>
                <a:spcPct val="0"/>
              </a:spcAft>
            </a:pPr>
            <a:r>
              <a:rPr lang="en-US" dirty="0" smtClean="0">
                <a:solidFill>
                  <a:srgbClr val="4F81BD"/>
                </a:solidFill>
                <a:latin typeface="Calibri" panose="020F0502020204030204" pitchFamily="34" charset="0"/>
              </a:rPr>
              <a:t>The next speaker proposes a moratorium on recombinant</a:t>
            </a:r>
            <a:r>
              <a:rPr lang="en-US" baseline="0" dirty="0" smtClean="0">
                <a:solidFill>
                  <a:srgbClr val="4F81BD"/>
                </a:solidFill>
                <a:latin typeface="Calibri" panose="020F0502020204030204" pitchFamily="34" charset="0"/>
              </a:rPr>
              <a:t> DNA technology.  Indeed, this is the result of the meeting.  There was such a moratorium for 6 months before research resumed.</a:t>
            </a:r>
            <a:endParaRPr lang="en-US" dirty="0" smtClean="0">
              <a:solidFill>
                <a:srgbClr val="4F81BD"/>
              </a:solidFill>
              <a:latin typeface="Calibri" panose="020F0502020204030204" pitchFamily="34" charset="0"/>
            </a:endParaRPr>
          </a:p>
        </p:txBody>
      </p:sp>
      <p:sp>
        <p:nvSpPr>
          <p:cNvPr id="4" name="Slide Number Placeholder 3"/>
          <p:cNvSpPr>
            <a:spLocks noGrp="1"/>
          </p:cNvSpPr>
          <p:nvPr>
            <p:ph type="sldNum" sz="quarter" idx="10"/>
          </p:nvPr>
        </p:nvSpPr>
        <p:spPr/>
        <p:txBody>
          <a:bodyPr/>
          <a:lstStyle/>
          <a:p>
            <a:fld id="{F5A2E04B-14ED-496E-AD70-E51F223E1D1E}" type="slidenum">
              <a:rPr lang="en-US" smtClean="0"/>
              <a:t>31</a:t>
            </a:fld>
            <a:endParaRPr lang="en-US"/>
          </a:p>
        </p:txBody>
      </p:sp>
    </p:spTree>
    <p:extLst>
      <p:ext uri="{BB962C8B-B14F-4D97-AF65-F5344CB8AC3E}">
        <p14:creationId xmlns:p14="http://schemas.microsoft.com/office/powerpoint/2010/main" val="37306206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fontAlgn="base" hangingPunct="1">
              <a:spcBef>
                <a:spcPct val="0"/>
              </a:spcBef>
              <a:spcAft>
                <a:spcPct val="0"/>
              </a:spcAft>
            </a:pPr>
            <a:r>
              <a:rPr lang="en-US" dirty="0" smtClean="0">
                <a:solidFill>
                  <a:srgbClr val="4F81BD"/>
                </a:solidFill>
                <a:latin typeface="Calibri" panose="020F0502020204030204" pitchFamily="34" charset="0"/>
              </a:rPr>
              <a:t>Our</a:t>
            </a:r>
            <a:r>
              <a:rPr lang="en-US" baseline="0" dirty="0" smtClean="0">
                <a:solidFill>
                  <a:srgbClr val="4F81BD"/>
                </a:solidFill>
                <a:latin typeface="Calibri" panose="020F0502020204030204" pitchFamily="34" charset="0"/>
              </a:rPr>
              <a:t> final clip is from Ruth Hubbard.  She is one of a minority of voices with expertise in microbiology raising concerns specifically about the use of E. coli.  Because coli is a human commensal, there is the risk of infection of the researches and potential spread to others.  The last 40 years of genetic engineering has focused mostly only overexpressing a single gene in highly-degenerated strains of E. coli, and the ability of these organisms to act even as commensals is greatly compromised.  However, as the field begins tackling more sophisticated applications such as live therapeutics including engineered probiotics and vaccines, this potential for infection and spread will need to be reconsidered.</a:t>
            </a:r>
            <a:endParaRPr lang="en-US" dirty="0" smtClean="0">
              <a:solidFill>
                <a:srgbClr val="4F81BD"/>
              </a:solidFill>
              <a:latin typeface="Calibri" panose="020F0502020204030204" pitchFamily="34" charset="0"/>
            </a:endParaRPr>
          </a:p>
        </p:txBody>
      </p:sp>
      <p:sp>
        <p:nvSpPr>
          <p:cNvPr id="4" name="Slide Number Placeholder 3"/>
          <p:cNvSpPr>
            <a:spLocks noGrp="1"/>
          </p:cNvSpPr>
          <p:nvPr>
            <p:ph type="sldNum" sz="quarter" idx="10"/>
          </p:nvPr>
        </p:nvSpPr>
        <p:spPr/>
        <p:txBody>
          <a:bodyPr/>
          <a:lstStyle/>
          <a:p>
            <a:fld id="{F5A2E04B-14ED-496E-AD70-E51F223E1D1E}" type="slidenum">
              <a:rPr lang="en-US" smtClean="0"/>
              <a:t>32</a:t>
            </a:fld>
            <a:endParaRPr lang="en-US"/>
          </a:p>
        </p:txBody>
      </p:sp>
    </p:spTree>
    <p:extLst>
      <p:ext uri="{BB962C8B-B14F-4D97-AF65-F5344CB8AC3E}">
        <p14:creationId xmlns:p14="http://schemas.microsoft.com/office/powerpoint/2010/main" val="37306206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fontAlgn="base" hangingPunct="1">
              <a:spcBef>
                <a:spcPct val="0"/>
              </a:spcBef>
              <a:spcAft>
                <a:spcPct val="0"/>
              </a:spcAft>
            </a:pPr>
            <a:r>
              <a:rPr lang="en-US" dirty="0" smtClean="0">
                <a:solidFill>
                  <a:srgbClr val="4F81BD"/>
                </a:solidFill>
                <a:latin typeface="Calibri" panose="020F0502020204030204" pitchFamily="34" charset="0"/>
              </a:rPr>
              <a:t>In the realm of hypothetical</a:t>
            </a:r>
            <a:r>
              <a:rPr lang="en-US" baseline="0" dirty="0" smtClean="0">
                <a:solidFill>
                  <a:srgbClr val="4F81BD"/>
                </a:solidFill>
                <a:latin typeface="Calibri" panose="020F0502020204030204" pitchFamily="34" charset="0"/>
              </a:rPr>
              <a:t> risks, there are some underlying assumptions about what is possible which are probably inaccurate.  For example, it is somehow chemically obvious that a GFP-overexpressing E. coli could never become a dangerous object.  However, the mechanistic basis for ruling out all potential for risk in such organisms has not been established. As our field progresses towards a more knowledge-based and disciplined approach to design, these considerations of risk mechanisms will need to be flushed out and considered up front before fabrication.</a:t>
            </a:r>
            <a:endParaRPr lang="en-US" dirty="0" smtClean="0">
              <a:solidFill>
                <a:srgbClr val="4F81BD"/>
              </a:solidFill>
              <a:latin typeface="Calibri" panose="020F0502020204030204" pitchFamily="34" charset="0"/>
            </a:endParaRPr>
          </a:p>
        </p:txBody>
      </p:sp>
      <p:sp>
        <p:nvSpPr>
          <p:cNvPr id="4" name="Slide Number Placeholder 3"/>
          <p:cNvSpPr>
            <a:spLocks noGrp="1"/>
          </p:cNvSpPr>
          <p:nvPr>
            <p:ph type="sldNum" sz="quarter" idx="10"/>
          </p:nvPr>
        </p:nvSpPr>
        <p:spPr/>
        <p:txBody>
          <a:bodyPr/>
          <a:lstStyle/>
          <a:p>
            <a:fld id="{F5A2E04B-14ED-496E-AD70-E51F223E1D1E}" type="slidenum">
              <a:rPr lang="en-US" smtClean="0"/>
              <a:t>33</a:t>
            </a:fld>
            <a:endParaRPr lang="en-US"/>
          </a:p>
        </p:txBody>
      </p:sp>
    </p:spTree>
    <p:extLst>
      <p:ext uri="{BB962C8B-B14F-4D97-AF65-F5344CB8AC3E}">
        <p14:creationId xmlns:p14="http://schemas.microsoft.com/office/powerpoint/2010/main" val="37306206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37892"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34006E2-0CB4-4F85-9E1F-BAC9246A1E60}" type="slidenum">
              <a:rPr lang="en-US">
                <a:solidFill>
                  <a:prstClr val="black"/>
                </a:solidFill>
                <a:latin typeface="Calibri" panose="020F0502020204030204" pitchFamily="34" charset="0"/>
              </a:rPr>
              <a:pPr eaLnBrk="1" hangingPunct="1"/>
              <a:t>34</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9372841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38916"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307D0D5-487A-4B25-88B9-98D86038BD4C}" type="slidenum">
              <a:rPr lang="en-US">
                <a:solidFill>
                  <a:prstClr val="black"/>
                </a:solidFill>
                <a:latin typeface="Calibri" panose="020F0502020204030204" pitchFamily="34" charset="0"/>
              </a:rPr>
              <a:pPr eaLnBrk="1" hangingPunct="1"/>
              <a:t>35</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1748666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39940"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25B42E2-D325-446C-BE83-4A35DD05FAE4}" type="slidenum">
              <a:rPr lang="en-US">
                <a:solidFill>
                  <a:prstClr val="black"/>
                </a:solidFill>
                <a:latin typeface="Calibri" panose="020F0502020204030204" pitchFamily="34" charset="0"/>
              </a:rPr>
              <a:pPr eaLnBrk="1" hangingPunct="1"/>
              <a:t>36</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885733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smtClean="0"/>
              <a:t>The research done in academic labs around</a:t>
            </a:r>
            <a:r>
              <a:rPr lang="en-US" baseline="0" dirty="0" smtClean="0"/>
              <a:t> biological agents of any sort follows the guidelines set forward by the NIH.  This same list of biosafety and biosecurity concerns affects industry through OSHA regulations.  However, biosafety and biosecurity are not the only </a:t>
            </a:r>
            <a:r>
              <a:rPr lang="en-US" baseline="0" dirty="0" err="1" smtClean="0"/>
              <a:t>cocerns</a:t>
            </a:r>
            <a:r>
              <a:rPr lang="en-US" baseline="0" dirty="0" smtClean="0"/>
              <a:t> that affect commercialization of a genetic engineering product.  For example, any claims about therapeutic potential or accuracy of a diagnostic method would face the scrutiny of the Food and Drug administration.  For biofuel products, the quality and </a:t>
            </a:r>
            <a:r>
              <a:rPr lang="en-US" baseline="0" dirty="0" err="1" smtClean="0"/>
              <a:t>consistancy</a:t>
            </a:r>
            <a:r>
              <a:rPr lang="en-US" baseline="0" dirty="0" smtClean="0"/>
              <a:t> of the fuel product would fall under ASTM </a:t>
            </a:r>
            <a:r>
              <a:rPr lang="en-US" baseline="0" dirty="0" err="1" smtClean="0"/>
              <a:t>scruity</a:t>
            </a:r>
            <a:r>
              <a:rPr lang="en-US" baseline="0" dirty="0" smtClean="0"/>
              <a:t> to guarantee that bad fuel doesn’t cause airplanes to fall out of the sky or cars to crash. Concerns over the environmental risk to plant and animal life of </a:t>
            </a:r>
            <a:r>
              <a:rPr lang="en-US" baseline="0" dirty="0" err="1" smtClean="0"/>
              <a:t>agrigultural</a:t>
            </a:r>
            <a:r>
              <a:rPr lang="en-US" baseline="0" dirty="0" smtClean="0"/>
              <a:t> interest would fall under the USDA.  Commercial interests that do not fall under the FDA or USDA are typically handled by the EPA.  For example, if you wish to release bacteriophage into the environment, this would most likely fall under the EPA. These agencies all have specific mandates and triggers.  For example, EPA can only regulate commercial efforts thus DIY or NGO efforts may escape their purview.</a:t>
            </a:r>
            <a:endParaRPr lang="en-US" dirty="0" smtClean="0"/>
          </a:p>
        </p:txBody>
      </p:sp>
      <p:sp>
        <p:nvSpPr>
          <p:cNvPr id="27652"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B50CC1A-02CF-4A7C-9D06-637C12B9629A}" type="slidenum">
              <a:rPr lang="en-US">
                <a:solidFill>
                  <a:prstClr val="black"/>
                </a:solidFill>
                <a:latin typeface="Calibri" panose="020F0502020204030204" pitchFamily="34" charset="0"/>
              </a:rPr>
              <a:pPr eaLnBrk="1" hangingPunct="1"/>
              <a:t>3</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16916737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40964"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01A72E9-46C9-41D5-A4DA-2AB47744EA3E}" type="slidenum">
              <a:rPr lang="en-US">
                <a:solidFill>
                  <a:prstClr val="black"/>
                </a:solidFill>
                <a:latin typeface="Calibri" panose="020F0502020204030204" pitchFamily="34" charset="0"/>
              </a:rPr>
              <a:pPr eaLnBrk="1" hangingPunct="1"/>
              <a:t>37</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9207309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41988"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2F521F3-3248-44A0-A58D-90A7A714E6F3}" type="slidenum">
              <a:rPr lang="en-US">
                <a:solidFill>
                  <a:prstClr val="black"/>
                </a:solidFill>
                <a:latin typeface="Calibri" panose="020F0502020204030204" pitchFamily="34" charset="0"/>
              </a:rPr>
              <a:pPr eaLnBrk="1" hangingPunct="1"/>
              <a:t>38</a:t>
            </a:fld>
            <a:endParaRPr lang="en-US">
              <a:solidFill>
                <a:prstClr val="black"/>
              </a:solidFill>
              <a:latin typeface="Calibri" panose="020F0502020204030204" pitchFamily="34" charset="0"/>
            </a:endParaRPr>
          </a:p>
        </p:txBody>
      </p:sp>
    </p:spTree>
    <p:extLst>
      <p:ext uri="{BB962C8B-B14F-4D97-AF65-F5344CB8AC3E}">
        <p14:creationId xmlns:p14="http://schemas.microsoft.com/office/powerpoint/2010/main" val="4822371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dirty="0" smtClean="0">
                <a:ea typeface="ＭＳ Ｐゴシック" panose="020B0600070205080204" pitchFamily="34" charset="-128"/>
              </a:rPr>
              <a:t>One overarching concern</a:t>
            </a:r>
            <a:r>
              <a:rPr lang="en-US" baseline="0" dirty="0" smtClean="0">
                <a:ea typeface="ＭＳ Ｐゴシック" panose="020B0600070205080204" pitchFamily="34" charset="-128"/>
              </a:rPr>
              <a:t> over genetic engineering is unknown risks.  As Donald Rumsfeld famously stated, </a:t>
            </a:r>
            <a:r>
              <a:rPr lang="en-US" sz="1200" baseline="0" dirty="0" smtClean="0">
                <a:ea typeface="+mn-ea"/>
              </a:rPr>
              <a:t>t</a:t>
            </a:r>
            <a:r>
              <a:rPr lang="en-US" sz="1200" dirty="0" smtClean="0"/>
              <a:t>here are known </a:t>
            </a:r>
            <a:r>
              <a:rPr lang="en-US" sz="1200" dirty="0" err="1" smtClean="0"/>
              <a:t>knowns</a:t>
            </a:r>
            <a:r>
              <a:rPr lang="en-US" sz="1200" dirty="0" smtClean="0"/>
              <a:t>; </a:t>
            </a:r>
            <a:r>
              <a:rPr lang="en-US" sz="1200" dirty="0" smtClean="0">
                <a:solidFill>
                  <a:schemeClr val="accent5">
                    <a:lumMod val="75000"/>
                  </a:schemeClr>
                </a:solidFill>
              </a:rPr>
              <a:t>there are things we know we know</a:t>
            </a:r>
            <a:r>
              <a:rPr lang="en-US" sz="1200" dirty="0" smtClean="0"/>
              <a:t>.</a:t>
            </a:r>
            <a:r>
              <a:rPr lang="en-US" sz="1200" baseline="0" dirty="0" smtClean="0"/>
              <a:t> </a:t>
            </a:r>
            <a:r>
              <a:rPr lang="en-US" sz="1200" dirty="0" smtClean="0"/>
              <a:t>We also know there are known unknowns; that is to say, </a:t>
            </a:r>
            <a:r>
              <a:rPr lang="en-US" sz="1200" dirty="0" smtClean="0">
                <a:solidFill>
                  <a:schemeClr val="accent5">
                    <a:lumMod val="75000"/>
                  </a:schemeClr>
                </a:solidFill>
              </a:rPr>
              <a:t>we know there are some things we do not know</a:t>
            </a:r>
            <a:r>
              <a:rPr lang="en-US" sz="1200" dirty="0" smtClean="0"/>
              <a:t>.</a:t>
            </a:r>
            <a:r>
              <a:rPr lang="en-US" sz="1200" baseline="0" dirty="0" smtClean="0"/>
              <a:t> </a:t>
            </a:r>
            <a:r>
              <a:rPr lang="en-US" sz="1200" dirty="0" smtClean="0"/>
              <a:t>But </a:t>
            </a:r>
            <a:r>
              <a:rPr lang="en-US" sz="1200" dirty="0" smtClean="0">
                <a:solidFill>
                  <a:schemeClr val="accent5">
                    <a:lumMod val="75000"/>
                  </a:schemeClr>
                </a:solidFill>
              </a:rPr>
              <a:t>there are also unknown unknowns </a:t>
            </a:r>
            <a:r>
              <a:rPr lang="en-US" sz="1200" dirty="0" smtClean="0"/>
              <a:t>– the ones we don’t know we don’t know.</a:t>
            </a:r>
            <a:r>
              <a:rPr lang="en-US" sz="1200" baseline="0" dirty="0" smtClean="0"/>
              <a:t>  This potential for unknown unknowns with harmful consequences is the heaviest concern facing synthetic biology. The fear is that there will be modified organisms, that though they undergo thorough consideration and oversight, nevertheless result in harm that nobody anticipated.  Though this has never happened, there is a lack of clarity around the theory of leaves open the concern of hypothetic risks that may in reality be impossible.</a:t>
            </a:r>
            <a:endParaRPr lang="en-US" sz="1200" dirty="0" smtClean="0"/>
          </a:p>
          <a:p>
            <a:pPr eaLnBrk="1" hangingPunct="1">
              <a:spcBef>
                <a:spcPct val="0"/>
              </a:spcBef>
            </a:pPr>
            <a:endParaRPr lang="en-US" dirty="0" smtClean="0">
              <a:ea typeface="ＭＳ Ｐゴシック" panose="020B0600070205080204" pitchFamily="34" charset="-128"/>
            </a:endParaRPr>
          </a:p>
        </p:txBody>
      </p:sp>
      <p:sp>
        <p:nvSpPr>
          <p:cNvPr id="184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C8B9DF7B-A362-41B5-9FD4-906095582C6A}" type="slidenum">
              <a:rPr lang="en-US" sz="1200">
                <a:solidFill>
                  <a:prstClr val="black"/>
                </a:solidFill>
                <a:latin typeface="Calibri" panose="020F0502020204030204" pitchFamily="34" charset="0"/>
              </a:rPr>
              <a:pPr eaLnBrk="1" hangingPunct="1"/>
              <a:t>4</a:t>
            </a:fld>
            <a:endParaRPr lang="en-US" sz="1200">
              <a:solidFill>
                <a:prstClr val="black"/>
              </a:solidFill>
              <a:latin typeface="Calibri" panose="020F0502020204030204" pitchFamily="34" charset="0"/>
            </a:endParaRPr>
          </a:p>
        </p:txBody>
      </p:sp>
    </p:spTree>
    <p:extLst>
      <p:ext uri="{BB962C8B-B14F-4D97-AF65-F5344CB8AC3E}">
        <p14:creationId xmlns:p14="http://schemas.microsoft.com/office/powerpoint/2010/main" val="2152648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D453BF83-14DB-435B-A2F6-2F18B1BE4526}" type="slidenum">
              <a:rPr lang="en-US">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15606911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anose="020B0600070205080204" pitchFamily="34" charset="-128"/>
            </a:endParaRPr>
          </a:p>
        </p:txBody>
      </p:sp>
      <p:sp>
        <p:nvSpPr>
          <p:cNvPr id="204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59832A21-665B-41D6-961E-8404DC18F7DC}" type="slidenum">
              <a:rPr lang="en-US" sz="1200">
                <a:latin typeface="Calibri" panose="020F0502020204030204" pitchFamily="34" charset="0"/>
              </a:rPr>
              <a:pPr eaLnBrk="1" hangingPunct="1"/>
              <a:t>8</a:t>
            </a:fld>
            <a:endParaRPr lang="en-US" sz="1200">
              <a:latin typeface="Calibri" panose="020F0502020204030204" pitchFamily="34" charset="0"/>
            </a:endParaRPr>
          </a:p>
        </p:txBody>
      </p:sp>
    </p:spTree>
    <p:extLst>
      <p:ext uri="{BB962C8B-B14F-4D97-AF65-F5344CB8AC3E}">
        <p14:creationId xmlns:p14="http://schemas.microsoft.com/office/powerpoint/2010/main" val="3606682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anose="020B0600070205080204" pitchFamily="34" charset="-128"/>
            </a:endParaRP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B4BDBB99-FD37-4C26-B99B-5337E19BF367}" type="slidenum">
              <a:rPr lang="en-US" sz="1200">
                <a:latin typeface="Calibri" panose="020F0502020204030204" pitchFamily="34" charset="0"/>
              </a:rPr>
              <a:pPr eaLnBrk="1" hangingPunct="1"/>
              <a:t>9</a:t>
            </a:fld>
            <a:endParaRPr lang="en-US" sz="1200">
              <a:latin typeface="Calibri" panose="020F0502020204030204" pitchFamily="34" charset="0"/>
            </a:endParaRPr>
          </a:p>
        </p:txBody>
      </p:sp>
    </p:spTree>
    <p:extLst>
      <p:ext uri="{BB962C8B-B14F-4D97-AF65-F5344CB8AC3E}">
        <p14:creationId xmlns:p14="http://schemas.microsoft.com/office/powerpoint/2010/main" val="439027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mtClean="0">
                <a:ea typeface="ＭＳ Ｐゴシック" panose="020B0600070205080204" pitchFamily="34" charset="-128"/>
              </a:rPr>
              <a:t>Everything that is a known known belongs to a risk group.  Combined with the assessment of volumes involved, specific procedures, etc., you can find out from the Guidelines what category your research is in, and they have recommendations about how to do the experiment (ie, what kind of facility to work in, what kind of hoods to use, etc.).</a:t>
            </a:r>
          </a:p>
          <a:p>
            <a:pPr eaLnBrk="1" hangingPunct="1">
              <a:spcBef>
                <a:spcPct val="0"/>
              </a:spcBef>
            </a:pPr>
            <a:endParaRPr lang="en-US" smtClean="0">
              <a:ea typeface="ＭＳ Ｐゴシック" panose="020B0600070205080204" pitchFamily="34" charset="-128"/>
            </a:endParaRPr>
          </a:p>
          <a:p>
            <a:pPr eaLnBrk="1" hangingPunct="1">
              <a:spcBef>
                <a:spcPct val="0"/>
              </a:spcBef>
            </a:pPr>
            <a:r>
              <a:rPr lang="en-US" smtClean="0">
                <a:ea typeface="ＭＳ Ｐゴシック" panose="020B0600070205080204" pitchFamily="34" charset="-128"/>
              </a:rPr>
              <a:t>So, if you engineer a bug, and </a:t>
            </a:r>
            <a:r>
              <a:rPr lang="en-US" i="1" smtClean="0">
                <a:ea typeface="ＭＳ Ｐゴシック" panose="020B0600070205080204" pitchFamily="34" charset="-128"/>
              </a:rPr>
              <a:t>then</a:t>
            </a:r>
            <a:r>
              <a:rPr lang="en-US" smtClean="0">
                <a:ea typeface="ＭＳ Ｐゴシック" panose="020B0600070205080204" pitchFamily="34" charset="-128"/>
              </a:rPr>
              <a:t> you do a bunch of clinical assays, you could empirically assign it to a risk group.</a:t>
            </a:r>
          </a:p>
          <a:p>
            <a:pPr eaLnBrk="1" hangingPunct="1">
              <a:spcBef>
                <a:spcPct val="0"/>
              </a:spcBef>
            </a:pPr>
            <a:endParaRPr lang="en-US" smtClean="0">
              <a:ea typeface="ＭＳ Ｐゴシック" panose="020B0600070205080204" pitchFamily="34" charset="-128"/>
            </a:endParaRPr>
          </a:p>
          <a:p>
            <a:pPr eaLnBrk="1" hangingPunct="1">
              <a:spcBef>
                <a:spcPct val="0"/>
              </a:spcBef>
            </a:pPr>
            <a:r>
              <a:rPr lang="en-US" smtClean="0">
                <a:ea typeface="ＭＳ Ｐゴシック" panose="020B0600070205080204" pitchFamily="34" charset="-128"/>
              </a:rPr>
              <a:t>However, that</a:t>
            </a:r>
            <a:r>
              <a:rPr lang="ja-JP" altLang="en-US" smtClean="0">
                <a:ea typeface="ＭＳ Ｐゴシック" panose="020B0600070205080204" pitchFamily="34" charset="-128"/>
              </a:rPr>
              <a:t>’</a:t>
            </a:r>
            <a:r>
              <a:rPr lang="en-US" altLang="ja-JP" smtClean="0">
                <a:ea typeface="ＭＳ Ｐゴシック" panose="020B0600070205080204" pitchFamily="34" charset="-128"/>
              </a:rPr>
              <a:t>s no good here – you have to make decisions about biosafety before the organism exists to protect yourself and the community.  The guidelines do a weak job of dealing with all this, except for obvious cases, and they don</a:t>
            </a:r>
            <a:r>
              <a:rPr lang="ja-JP" altLang="en-US" smtClean="0">
                <a:ea typeface="ＭＳ Ｐゴシック" panose="020B0600070205080204" pitchFamily="34" charset="-128"/>
              </a:rPr>
              <a:t>’</a:t>
            </a:r>
            <a:r>
              <a:rPr lang="en-US" altLang="ja-JP" smtClean="0">
                <a:ea typeface="ＭＳ Ｐゴシック" panose="020B0600070205080204" pitchFamily="34" charset="-128"/>
              </a:rPr>
              <a:t>t get into the issue of unknown unknowns at all.</a:t>
            </a:r>
          </a:p>
          <a:p>
            <a:pPr eaLnBrk="1" hangingPunct="1">
              <a:spcBef>
                <a:spcPct val="0"/>
              </a:spcBef>
            </a:pPr>
            <a:endParaRPr lang="en-US" smtClean="0">
              <a:ea typeface="ＭＳ Ｐゴシック" panose="020B0600070205080204" pitchFamily="34" charset="-128"/>
            </a:endParaRPr>
          </a:p>
          <a:p>
            <a:pPr eaLnBrk="1" hangingPunct="1">
              <a:spcBef>
                <a:spcPct val="0"/>
              </a:spcBef>
            </a:pPr>
            <a:r>
              <a:rPr lang="en-US" smtClean="0">
                <a:ea typeface="ＭＳ Ｐゴシック" panose="020B0600070205080204" pitchFamily="34" charset="-128"/>
              </a:rPr>
              <a:t>Hence, there has always been this debate….</a:t>
            </a:r>
          </a:p>
        </p:txBody>
      </p:sp>
      <p:sp>
        <p:nvSpPr>
          <p:cNvPr id="266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5BA381BF-5C93-4BC1-9874-AB8A4467D497}" type="slidenum">
              <a:rPr lang="en-US" sz="1200">
                <a:latin typeface="Calibri" panose="020F0502020204030204" pitchFamily="34" charset="0"/>
              </a:rPr>
              <a:pPr eaLnBrk="1" hangingPunct="1"/>
              <a:t>10</a:t>
            </a:fld>
            <a:endParaRPr lang="en-US" sz="1200">
              <a:latin typeface="Calibri" panose="020F0502020204030204" pitchFamily="34" charset="0"/>
            </a:endParaRPr>
          </a:p>
        </p:txBody>
      </p:sp>
    </p:spTree>
    <p:extLst>
      <p:ext uri="{BB962C8B-B14F-4D97-AF65-F5344CB8AC3E}">
        <p14:creationId xmlns:p14="http://schemas.microsoft.com/office/powerpoint/2010/main" val="2451194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anose="020B0600070205080204" pitchFamily="34" charset="-128"/>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EEBFEDE8-233C-4F94-8D1E-8D4082440E55}" type="slidenum">
              <a:rPr lang="en-US" sz="1200">
                <a:latin typeface="Calibri" panose="020F0502020204030204" pitchFamily="34" charset="0"/>
              </a:rPr>
              <a:pPr eaLnBrk="1" hangingPunct="1"/>
              <a:t>11</a:t>
            </a:fld>
            <a:endParaRPr lang="en-US" sz="1200">
              <a:latin typeface="Calibri" panose="020F0502020204030204" pitchFamily="34" charset="0"/>
            </a:endParaRPr>
          </a:p>
        </p:txBody>
      </p:sp>
    </p:spTree>
    <p:extLst>
      <p:ext uri="{BB962C8B-B14F-4D97-AF65-F5344CB8AC3E}">
        <p14:creationId xmlns:p14="http://schemas.microsoft.com/office/powerpoint/2010/main" val="2749405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Modifiez le style des sous-titres du masque</a:t>
            </a:r>
            <a:endParaRPr lang="en-US"/>
          </a:p>
        </p:txBody>
      </p:sp>
      <p:sp>
        <p:nvSpPr>
          <p:cNvPr id="4" name="Espace réservé de la date 3"/>
          <p:cNvSpPr>
            <a:spLocks noGrp="1"/>
          </p:cNvSpPr>
          <p:nvPr>
            <p:ph type="dt" sz="half" idx="10"/>
          </p:nvPr>
        </p:nvSpPr>
        <p:spPr/>
        <p:txBody>
          <a:bodyPr/>
          <a:lstStyle/>
          <a:p>
            <a:fld id="{D2ABA347-853A-45F0-B916-60B1C2D2979E}" type="datetimeFigureOut">
              <a:rPr lang="en-US" smtClean="0"/>
              <a:t>3/21/2014</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2690815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10"/>
          </p:nvPr>
        </p:nvSpPr>
        <p:spPr/>
        <p:txBody>
          <a:bodyPr/>
          <a:lstStyle/>
          <a:p>
            <a:fld id="{D2ABA347-853A-45F0-B916-60B1C2D2979E}" type="datetimeFigureOut">
              <a:rPr lang="en-US" smtClean="0"/>
              <a:t>3/21/2014</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3427238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10"/>
          </p:nvPr>
        </p:nvSpPr>
        <p:spPr/>
        <p:txBody>
          <a:bodyPr/>
          <a:lstStyle/>
          <a:p>
            <a:fld id="{D2ABA347-853A-45F0-B916-60B1C2D2979E}" type="datetimeFigureOut">
              <a:rPr lang="en-US" smtClean="0"/>
              <a:t>3/21/2014</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13086871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091489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401904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71107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189738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225041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86632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018936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06141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10"/>
          </p:nvPr>
        </p:nvSpPr>
        <p:spPr/>
        <p:txBody>
          <a:bodyPr/>
          <a:lstStyle/>
          <a:p>
            <a:fld id="{D2ABA347-853A-45F0-B916-60B1C2D2979E}" type="datetimeFigureOut">
              <a:rPr lang="en-US" smtClean="0"/>
              <a:t>3/21/2014</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32343150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736282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225376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805620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1274088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945535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763350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037241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111088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0609176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10274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D2ABA347-853A-45F0-B916-60B1C2D2979E}" type="datetimeFigureOut">
              <a:rPr lang="en-US" smtClean="0"/>
              <a:t>3/21/2014</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205078295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869866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6078578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442221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EC237D-7FE1-4014-95FE-98916415EECD}" type="datetimeFigureOut">
              <a:rPr lang="en-US" smtClean="0">
                <a:solidFill>
                  <a:prstClr val="black">
                    <a:tint val="75000"/>
                  </a:prstClr>
                </a:solidFill>
              </a: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FE8CE74-3780-4EAE-94FE-8EF26CB8154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0755417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242D9766-3F1D-4E25-81E6-CAC23D7D2298}" type="datetimeFigureOut">
              <a:rPr lang="en-US">
                <a:solidFill>
                  <a:prstClr val="black">
                    <a:tint val="75000"/>
                  </a:prstClr>
                </a:solidFill>
              </a:rPr>
              <a:pPr>
                <a:def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B5A7880A-BADF-4A21-A370-9D2D0C777033}" type="slidenum">
              <a:rPr lang="en-US"/>
              <a:pPr/>
              <a:t>‹#›</a:t>
            </a:fld>
            <a:endParaRPr lang="en-US"/>
          </a:p>
        </p:txBody>
      </p:sp>
    </p:spTree>
    <p:extLst>
      <p:ext uri="{BB962C8B-B14F-4D97-AF65-F5344CB8AC3E}">
        <p14:creationId xmlns:p14="http://schemas.microsoft.com/office/powerpoint/2010/main" val="16091109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F402B604-6EE5-4A58-9D69-6080DF0C6B2C}" type="datetimeFigureOut">
              <a:rPr lang="en-US">
                <a:solidFill>
                  <a:prstClr val="black">
                    <a:tint val="75000"/>
                  </a:prstClr>
                </a:solidFill>
              </a:rPr>
              <a:pPr>
                <a:def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AB558661-B1F9-44B7-A6EA-B3A74D98DF25}" type="slidenum">
              <a:rPr lang="en-US"/>
              <a:pPr/>
              <a:t>‹#›</a:t>
            </a:fld>
            <a:endParaRPr lang="en-US"/>
          </a:p>
        </p:txBody>
      </p:sp>
    </p:spTree>
    <p:extLst>
      <p:ext uri="{BB962C8B-B14F-4D97-AF65-F5344CB8AC3E}">
        <p14:creationId xmlns:p14="http://schemas.microsoft.com/office/powerpoint/2010/main" val="8948581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2B298718-D3E2-4714-A5E3-3A97A15D0DA0}" type="datetimeFigureOut">
              <a:rPr lang="en-US">
                <a:solidFill>
                  <a:prstClr val="black">
                    <a:tint val="75000"/>
                  </a:prstClr>
                </a:solidFill>
              </a:rPr>
              <a:pPr>
                <a:def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A2DBE366-2B10-411F-BCF5-5A701C157901}" type="slidenum">
              <a:rPr lang="en-US"/>
              <a:pPr/>
              <a:t>‹#›</a:t>
            </a:fld>
            <a:endParaRPr lang="en-US"/>
          </a:p>
        </p:txBody>
      </p:sp>
    </p:spTree>
    <p:extLst>
      <p:ext uri="{BB962C8B-B14F-4D97-AF65-F5344CB8AC3E}">
        <p14:creationId xmlns:p14="http://schemas.microsoft.com/office/powerpoint/2010/main" val="418857304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15ECCEC9-1BF3-4A5F-B322-C5979969A8C0}" type="datetimeFigureOut">
              <a:rPr lang="en-US">
                <a:solidFill>
                  <a:prstClr val="black">
                    <a:tint val="75000"/>
                  </a:prstClr>
                </a:solidFill>
              </a:rPr>
              <a:pPr>
                <a:defRPr/>
              </a:pPr>
              <a:t>3/21/2014</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B06525DE-E197-4029-BCF0-E7527841C054}" type="slidenum">
              <a:rPr lang="en-US"/>
              <a:pPr/>
              <a:t>‹#›</a:t>
            </a:fld>
            <a:endParaRPr lang="en-US"/>
          </a:p>
        </p:txBody>
      </p:sp>
    </p:spTree>
    <p:extLst>
      <p:ext uri="{BB962C8B-B14F-4D97-AF65-F5344CB8AC3E}">
        <p14:creationId xmlns:p14="http://schemas.microsoft.com/office/powerpoint/2010/main" val="38715200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2E9859A3-12A0-4573-8B08-06D82AFEE854}" type="datetimeFigureOut">
              <a:rPr lang="en-US">
                <a:solidFill>
                  <a:prstClr val="black">
                    <a:tint val="75000"/>
                  </a:prstClr>
                </a:solidFill>
              </a:rPr>
              <a:pPr>
                <a:defRPr/>
              </a:pPr>
              <a:t>3/21/2014</a:t>
            </a:fld>
            <a:endParaRPr lang="en-US">
              <a:solidFill>
                <a:prstClr val="black">
                  <a:tint val="75000"/>
                </a:prstClr>
              </a:solidFill>
            </a:endParaRPr>
          </a:p>
        </p:txBody>
      </p:sp>
      <p:sp>
        <p:nvSpPr>
          <p:cNvPr id="8"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fld id="{735A0867-7C5C-4293-804A-AB7040E87B5F}" type="slidenum">
              <a:rPr lang="en-US"/>
              <a:pPr/>
              <a:t>‹#›</a:t>
            </a:fld>
            <a:endParaRPr lang="en-US"/>
          </a:p>
        </p:txBody>
      </p:sp>
    </p:spTree>
    <p:extLst>
      <p:ext uri="{BB962C8B-B14F-4D97-AF65-F5344CB8AC3E}">
        <p14:creationId xmlns:p14="http://schemas.microsoft.com/office/powerpoint/2010/main" val="194474952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AA405B5C-67F6-4B99-A9B2-FABD201E4379}" type="datetimeFigureOut">
              <a:rPr lang="en-US">
                <a:solidFill>
                  <a:prstClr val="black">
                    <a:tint val="75000"/>
                  </a:prstClr>
                </a:solidFill>
              </a:rPr>
              <a:pPr>
                <a:defRPr/>
              </a:pPr>
              <a:t>3/21/2014</a:t>
            </a:fld>
            <a:endParaRPr lang="en-US">
              <a:solidFill>
                <a:prstClr val="black">
                  <a:tint val="75000"/>
                </a:prstClr>
              </a:solidFill>
            </a:endParaRPr>
          </a:p>
        </p:txBody>
      </p:sp>
      <p:sp>
        <p:nvSpPr>
          <p:cNvPr id="4"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fld id="{ABC64C97-51D6-4266-B582-30C770CEC565}" type="slidenum">
              <a:rPr lang="en-US"/>
              <a:pPr/>
              <a:t>‹#›</a:t>
            </a:fld>
            <a:endParaRPr lang="en-US"/>
          </a:p>
        </p:txBody>
      </p:sp>
    </p:spTree>
    <p:extLst>
      <p:ext uri="{BB962C8B-B14F-4D97-AF65-F5344CB8AC3E}">
        <p14:creationId xmlns:p14="http://schemas.microsoft.com/office/powerpoint/2010/main" val="536743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5" name="Espace réservé de la date 4"/>
          <p:cNvSpPr>
            <a:spLocks noGrp="1"/>
          </p:cNvSpPr>
          <p:nvPr>
            <p:ph type="dt" sz="half" idx="10"/>
          </p:nvPr>
        </p:nvSpPr>
        <p:spPr/>
        <p:txBody>
          <a:bodyPr/>
          <a:lstStyle/>
          <a:p>
            <a:fld id="{D2ABA347-853A-45F0-B916-60B1C2D2979E}" type="datetimeFigureOut">
              <a:rPr lang="en-US" smtClean="0"/>
              <a:t>3/21/2014</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149184397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44819F7B-861E-4C65-BF11-CE78769D0B81}" type="datetimeFigureOut">
              <a:rPr lang="en-US">
                <a:solidFill>
                  <a:prstClr val="black">
                    <a:tint val="75000"/>
                  </a:prstClr>
                </a:solidFill>
              </a:rPr>
              <a:pPr>
                <a:defRPr/>
              </a:pPr>
              <a:t>3/21/2014</a:t>
            </a:fld>
            <a:endParaRPr lang="en-US">
              <a:solidFill>
                <a:prstClr val="black">
                  <a:tint val="75000"/>
                </a:prstClr>
              </a:solidFill>
            </a:endParaRPr>
          </a:p>
        </p:txBody>
      </p:sp>
      <p:sp>
        <p:nvSpPr>
          <p:cNvPr id="3"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fld id="{69EE9EDD-D86B-4BD7-A092-3D50595D4501}" type="slidenum">
              <a:rPr lang="en-US"/>
              <a:pPr/>
              <a:t>‹#›</a:t>
            </a:fld>
            <a:endParaRPr lang="en-US"/>
          </a:p>
        </p:txBody>
      </p:sp>
    </p:spTree>
    <p:extLst>
      <p:ext uri="{BB962C8B-B14F-4D97-AF65-F5344CB8AC3E}">
        <p14:creationId xmlns:p14="http://schemas.microsoft.com/office/powerpoint/2010/main" val="419457222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3A2D67CE-0EB6-4ACE-9396-0E1A81E16DB4}" type="datetimeFigureOut">
              <a:rPr lang="en-US">
                <a:solidFill>
                  <a:prstClr val="black">
                    <a:tint val="75000"/>
                  </a:prstClr>
                </a:solidFill>
              </a:rPr>
              <a:pPr>
                <a:defRPr/>
              </a:pPr>
              <a:t>3/21/2014</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6ED09FA2-58F6-45D9-BFFF-6D5E17915362}" type="slidenum">
              <a:rPr lang="en-US"/>
              <a:pPr/>
              <a:t>‹#›</a:t>
            </a:fld>
            <a:endParaRPr lang="en-US"/>
          </a:p>
        </p:txBody>
      </p:sp>
    </p:spTree>
    <p:extLst>
      <p:ext uri="{BB962C8B-B14F-4D97-AF65-F5344CB8AC3E}">
        <p14:creationId xmlns:p14="http://schemas.microsoft.com/office/powerpoint/2010/main" val="392788807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6498BAEC-3883-459A-A570-EDBD77B50509}" type="datetimeFigureOut">
              <a:rPr lang="en-US">
                <a:solidFill>
                  <a:prstClr val="black">
                    <a:tint val="75000"/>
                  </a:prstClr>
                </a:solidFill>
              </a:rPr>
              <a:pPr>
                <a:defRPr/>
              </a:pPr>
              <a:t>3/21/2014</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49FE730F-85FD-4715-9352-7DB4FFF89DA7}" type="slidenum">
              <a:rPr lang="en-US"/>
              <a:pPr/>
              <a:t>‹#›</a:t>
            </a:fld>
            <a:endParaRPr lang="en-US"/>
          </a:p>
        </p:txBody>
      </p:sp>
    </p:spTree>
    <p:extLst>
      <p:ext uri="{BB962C8B-B14F-4D97-AF65-F5344CB8AC3E}">
        <p14:creationId xmlns:p14="http://schemas.microsoft.com/office/powerpoint/2010/main" val="8762161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F06D561-257F-4CB5-A7E2-D6248C171AAA}" type="datetimeFigureOut">
              <a:rPr lang="en-US">
                <a:solidFill>
                  <a:prstClr val="black">
                    <a:tint val="75000"/>
                  </a:prstClr>
                </a:solidFill>
              </a:rPr>
              <a:pPr>
                <a:def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1AF41671-AFFA-4084-B257-DB2C735F1E72}" type="slidenum">
              <a:rPr lang="en-US"/>
              <a:pPr/>
              <a:t>‹#›</a:t>
            </a:fld>
            <a:endParaRPr lang="en-US"/>
          </a:p>
        </p:txBody>
      </p:sp>
    </p:spTree>
    <p:extLst>
      <p:ext uri="{BB962C8B-B14F-4D97-AF65-F5344CB8AC3E}">
        <p14:creationId xmlns:p14="http://schemas.microsoft.com/office/powerpoint/2010/main" val="246678639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8AB95B5D-F3D7-4446-8FC1-F0C7180B7814}" type="datetimeFigureOut">
              <a:rPr lang="en-US">
                <a:solidFill>
                  <a:prstClr val="black">
                    <a:tint val="75000"/>
                  </a:prstClr>
                </a:solidFill>
              </a:rPr>
              <a:pPr>
                <a:defRPr/>
              </a:pPr>
              <a:t>3/21/2014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541B2DB6-E79C-416C-BC64-928C11DFB9C6}" type="slidenum">
              <a:rPr lang="en-US"/>
              <a:pPr/>
              <a:t>‹#›</a:t>
            </a:fld>
            <a:endParaRPr lang="en-US"/>
          </a:p>
        </p:txBody>
      </p:sp>
    </p:spTree>
    <p:extLst>
      <p:ext uri="{BB962C8B-B14F-4D97-AF65-F5344CB8AC3E}">
        <p14:creationId xmlns:p14="http://schemas.microsoft.com/office/powerpoint/2010/main" val="6340425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7" name="Espace réservé de la date 6"/>
          <p:cNvSpPr>
            <a:spLocks noGrp="1"/>
          </p:cNvSpPr>
          <p:nvPr>
            <p:ph type="dt" sz="half" idx="10"/>
          </p:nvPr>
        </p:nvSpPr>
        <p:spPr/>
        <p:txBody>
          <a:bodyPr/>
          <a:lstStyle/>
          <a:p>
            <a:fld id="{D2ABA347-853A-45F0-B916-60B1C2D2979E}" type="datetimeFigureOut">
              <a:rPr lang="en-US" smtClean="0"/>
              <a:t>3/21/2014</a:t>
            </a:fld>
            <a:endParaRPr lang="en-US"/>
          </a:p>
        </p:txBody>
      </p:sp>
      <p:sp>
        <p:nvSpPr>
          <p:cNvPr id="8" name="Espace réservé du pied de page 7"/>
          <p:cNvSpPr>
            <a:spLocks noGrp="1"/>
          </p:cNvSpPr>
          <p:nvPr>
            <p:ph type="ftr" sz="quarter" idx="11"/>
          </p:nvPr>
        </p:nvSpPr>
        <p:spPr/>
        <p:txBody>
          <a:bodyPr/>
          <a:lstStyle/>
          <a:p>
            <a:endParaRPr lang="en-US"/>
          </a:p>
        </p:txBody>
      </p:sp>
      <p:sp>
        <p:nvSpPr>
          <p:cNvPr id="9" name="Espace réservé du numéro de diapositive 8"/>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11474855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e la date 2"/>
          <p:cNvSpPr>
            <a:spLocks noGrp="1"/>
          </p:cNvSpPr>
          <p:nvPr>
            <p:ph type="dt" sz="half" idx="10"/>
          </p:nvPr>
        </p:nvSpPr>
        <p:spPr/>
        <p:txBody>
          <a:bodyPr/>
          <a:lstStyle/>
          <a:p>
            <a:fld id="{D2ABA347-853A-45F0-B916-60B1C2D2979E}" type="datetimeFigureOut">
              <a:rPr lang="en-US" smtClean="0"/>
              <a:t>3/21/2014</a:t>
            </a:fld>
            <a:endParaRPr lang="en-US"/>
          </a:p>
        </p:txBody>
      </p:sp>
      <p:sp>
        <p:nvSpPr>
          <p:cNvPr id="4" name="Espace réservé du pied de page 3"/>
          <p:cNvSpPr>
            <a:spLocks noGrp="1"/>
          </p:cNvSpPr>
          <p:nvPr>
            <p:ph type="ftr" sz="quarter" idx="11"/>
          </p:nvPr>
        </p:nvSpPr>
        <p:spPr/>
        <p:txBody>
          <a:bodyPr/>
          <a:lstStyle/>
          <a:p>
            <a:endParaRPr lang="en-US"/>
          </a:p>
        </p:txBody>
      </p:sp>
      <p:sp>
        <p:nvSpPr>
          <p:cNvPr id="5" name="Espace réservé du numéro de diapositive 4"/>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2854865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D2ABA347-853A-45F0-B916-60B1C2D2979E}" type="datetimeFigureOut">
              <a:rPr lang="en-US" smtClean="0"/>
              <a:t>3/21/2014</a:t>
            </a:fld>
            <a:endParaRPr lang="en-US"/>
          </a:p>
        </p:txBody>
      </p:sp>
      <p:sp>
        <p:nvSpPr>
          <p:cNvPr id="3" name="Espace réservé du pied de page 2"/>
          <p:cNvSpPr>
            <a:spLocks noGrp="1"/>
          </p:cNvSpPr>
          <p:nvPr>
            <p:ph type="ftr" sz="quarter" idx="11"/>
          </p:nvPr>
        </p:nvSpPr>
        <p:spPr/>
        <p:txBody>
          <a:bodyPr/>
          <a:lstStyle/>
          <a:p>
            <a:endParaRPr lang="en-US"/>
          </a:p>
        </p:txBody>
      </p:sp>
      <p:sp>
        <p:nvSpPr>
          <p:cNvPr id="4" name="Espace réservé du numéro de diapositive 3"/>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2060972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D2ABA347-853A-45F0-B916-60B1C2D2979E}" type="datetimeFigureOut">
              <a:rPr lang="en-US" smtClean="0"/>
              <a:t>3/21/2014</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12093727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D2ABA347-853A-45F0-B916-60B1C2D2979E}" type="datetimeFigureOut">
              <a:rPr lang="en-US" smtClean="0"/>
              <a:t>3/21/2014</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483C72C5-9F3C-48E1-A981-6152F0755276}" type="slidenum">
              <a:rPr lang="en-US" smtClean="0"/>
              <a:t>‹#›</a:t>
            </a:fld>
            <a:endParaRPr lang="en-US"/>
          </a:p>
        </p:txBody>
      </p:sp>
    </p:spTree>
    <p:extLst>
      <p:ext uri="{BB962C8B-B14F-4D97-AF65-F5344CB8AC3E}">
        <p14:creationId xmlns:p14="http://schemas.microsoft.com/office/powerpoint/2010/main" val="1495196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ABA347-853A-45F0-B916-60B1C2D2979E}" type="datetimeFigureOut">
              <a:rPr lang="en-US" smtClean="0"/>
              <a:t>3/21/2014</a:t>
            </a:fld>
            <a:endParaRPr lang="en-US"/>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3C72C5-9F3C-48E1-A981-6152F0755276}" type="slidenum">
              <a:rPr lang="en-US" smtClean="0"/>
              <a:t>‹#›</a:t>
            </a:fld>
            <a:endParaRPr lang="en-US"/>
          </a:p>
        </p:txBody>
      </p:sp>
    </p:spTree>
    <p:extLst>
      <p:ext uri="{BB962C8B-B14F-4D97-AF65-F5344CB8AC3E}">
        <p14:creationId xmlns:p14="http://schemas.microsoft.com/office/powerpoint/2010/main" val="30398670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base">
              <a:spcBef>
                <a:spcPct val="0"/>
              </a:spcBef>
              <a:spcAft>
                <a:spcPct val="0"/>
              </a:spcAft>
            </a:pPr>
            <a:fld id="{36EC237D-7FE1-4014-95FE-98916415EECD}" type="datetimeFigureOut">
              <a:rPr lang="en-US" smtClean="0">
                <a:solidFill>
                  <a:prstClr val="black">
                    <a:tint val="75000"/>
                  </a:prstClr>
                </a:solidFill>
                <a:latin typeface="Arial" charset="0"/>
                <a:cs typeface="Arial" charset="0"/>
              </a:rPr>
              <a:pPr fontAlgn="base">
                <a:spcBef>
                  <a:spcPct val="0"/>
                </a:spcBef>
                <a:spcAft>
                  <a:spcPct val="0"/>
                </a:spcAft>
              </a:pPr>
              <a:t>3/21/2014</a:t>
            </a:fld>
            <a:endParaRPr lang="en-US">
              <a:solidFill>
                <a:prstClr val="black">
                  <a:tint val="75000"/>
                </a:prstClr>
              </a:solidFill>
              <a:latin typeface="Arial" charset="0"/>
              <a:cs typeface="Arial" charset="0"/>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base">
              <a:spcBef>
                <a:spcPct val="0"/>
              </a:spcBef>
              <a:spcAft>
                <a:spcPct val="0"/>
              </a:spcAft>
            </a:pPr>
            <a:endParaRPr lang="en-US">
              <a:solidFill>
                <a:prstClr val="black">
                  <a:tint val="75000"/>
                </a:prstClr>
              </a:solidFill>
              <a:latin typeface="Arial" charset="0"/>
              <a:cs typeface="Arial" charset="0"/>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base">
              <a:spcBef>
                <a:spcPct val="0"/>
              </a:spcBef>
              <a:spcAft>
                <a:spcPct val="0"/>
              </a:spcAft>
            </a:pPr>
            <a:fld id="{FFE8CE74-3780-4EAE-94FE-8EF26CB81541}" type="slidenum">
              <a:rPr lang="en-US" smtClean="0">
                <a:solidFill>
                  <a:prstClr val="black">
                    <a:tint val="75000"/>
                  </a:prstClr>
                </a:solidFill>
                <a:latin typeface="Arial" charset="0"/>
                <a:cs typeface="Arial" charset="0"/>
              </a:rPr>
              <a:pPr fontAlgn="base">
                <a:spcBef>
                  <a:spcPct val="0"/>
                </a:spcBef>
                <a:spcAft>
                  <a:spcPct val="0"/>
                </a:spcAft>
              </a:pPr>
              <a:t>‹#›</a:t>
            </a:fld>
            <a:endParaRPr lang="en-US">
              <a:solidFill>
                <a:prstClr val="black">
                  <a:tint val="75000"/>
                </a:prstClr>
              </a:solidFill>
              <a:latin typeface="Arial" charset="0"/>
              <a:cs typeface="Arial" charset="0"/>
            </a:endParaRPr>
          </a:p>
        </p:txBody>
      </p:sp>
    </p:spTree>
    <p:extLst>
      <p:ext uri="{BB962C8B-B14F-4D97-AF65-F5344CB8AC3E}">
        <p14:creationId xmlns:p14="http://schemas.microsoft.com/office/powerpoint/2010/main" val="12264617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base">
              <a:spcBef>
                <a:spcPct val="0"/>
              </a:spcBef>
              <a:spcAft>
                <a:spcPct val="0"/>
              </a:spcAft>
            </a:pPr>
            <a:fld id="{36EC237D-7FE1-4014-95FE-98916415EECD}" type="datetimeFigureOut">
              <a:rPr lang="en-US" smtClean="0">
                <a:solidFill>
                  <a:prstClr val="black">
                    <a:tint val="75000"/>
                  </a:prstClr>
                </a:solidFill>
                <a:latin typeface="Arial" charset="0"/>
                <a:cs typeface="Arial" charset="0"/>
              </a:rPr>
              <a:pPr fontAlgn="base">
                <a:spcBef>
                  <a:spcPct val="0"/>
                </a:spcBef>
                <a:spcAft>
                  <a:spcPct val="0"/>
                </a:spcAft>
              </a:pPr>
              <a:t>3/21/2014</a:t>
            </a:fld>
            <a:endParaRPr lang="en-US">
              <a:solidFill>
                <a:prstClr val="black">
                  <a:tint val="75000"/>
                </a:prstClr>
              </a:solidFill>
              <a:latin typeface="Arial" charset="0"/>
              <a:cs typeface="Arial" charset="0"/>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base">
              <a:spcBef>
                <a:spcPct val="0"/>
              </a:spcBef>
              <a:spcAft>
                <a:spcPct val="0"/>
              </a:spcAft>
            </a:pPr>
            <a:endParaRPr lang="en-US">
              <a:solidFill>
                <a:prstClr val="black">
                  <a:tint val="75000"/>
                </a:prstClr>
              </a:solidFill>
              <a:latin typeface="Arial" charset="0"/>
              <a:cs typeface="Arial" charset="0"/>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base">
              <a:spcBef>
                <a:spcPct val="0"/>
              </a:spcBef>
              <a:spcAft>
                <a:spcPct val="0"/>
              </a:spcAft>
            </a:pPr>
            <a:fld id="{FFE8CE74-3780-4EAE-94FE-8EF26CB81541}" type="slidenum">
              <a:rPr lang="en-US" smtClean="0">
                <a:solidFill>
                  <a:prstClr val="black">
                    <a:tint val="75000"/>
                  </a:prstClr>
                </a:solidFill>
                <a:latin typeface="Arial" charset="0"/>
                <a:cs typeface="Arial" charset="0"/>
              </a:rPr>
              <a:pPr fontAlgn="base">
                <a:spcBef>
                  <a:spcPct val="0"/>
                </a:spcBef>
                <a:spcAft>
                  <a:spcPct val="0"/>
                </a:spcAft>
              </a:pPr>
              <a:t>‹#›</a:t>
            </a:fld>
            <a:endParaRPr lang="en-US">
              <a:solidFill>
                <a:prstClr val="black">
                  <a:tint val="75000"/>
                </a:prstClr>
              </a:solidFill>
              <a:latin typeface="Arial" charset="0"/>
              <a:cs typeface="Arial" charset="0"/>
            </a:endParaRPr>
          </a:p>
        </p:txBody>
      </p:sp>
    </p:spTree>
    <p:extLst>
      <p:ext uri="{BB962C8B-B14F-4D97-AF65-F5344CB8AC3E}">
        <p14:creationId xmlns:p14="http://schemas.microsoft.com/office/powerpoint/2010/main" val="877522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83580B08-3FF9-4E8E-8A34-ABD90D8707FC}" type="datetimeFigureOut">
              <a:rPr lang="en-US">
                <a:solidFill>
                  <a:prstClr val="black">
                    <a:tint val="75000"/>
                  </a:prstClr>
                </a:solidFill>
              </a:rPr>
              <a:pPr>
                <a:defRPr/>
              </a:pPr>
              <a:t>3/21/2014</a:t>
            </a:fld>
            <a:endParaRPr lang="en-US">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anose="020F0502020204030204" pitchFamily="34" charset="0"/>
              </a:defRPr>
            </a:lvl1pPr>
          </a:lstStyle>
          <a:p>
            <a:pPr fontAlgn="base">
              <a:spcBef>
                <a:spcPct val="0"/>
              </a:spcBef>
              <a:spcAft>
                <a:spcPct val="0"/>
              </a:spcAft>
            </a:pPr>
            <a:fld id="{22A8076E-B96A-44B0-B6A9-03EE57A5EB85}" type="slidenum">
              <a:rPr lang="en-US">
                <a:cs typeface="Arial" panose="020B0604020202020204" pitchFamily="34" charset="0"/>
              </a:rPr>
              <a:pPr fontAlgn="base">
                <a:spcBef>
                  <a:spcPct val="0"/>
                </a:spcBef>
                <a:spcAft>
                  <a:spcPct val="0"/>
                </a:spcAft>
              </a:pPr>
              <a:t>‹#›</a:t>
            </a:fld>
            <a:endParaRPr lang="en-US">
              <a:cs typeface="Arial" panose="020B0604020202020204" pitchFamily="34" charset="0"/>
            </a:endParaRPr>
          </a:p>
        </p:txBody>
      </p:sp>
    </p:spTree>
    <p:extLst>
      <p:ext uri="{BB962C8B-B14F-4D97-AF65-F5344CB8AC3E}">
        <p14:creationId xmlns:p14="http://schemas.microsoft.com/office/powerpoint/2010/main" val="77186836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4.xml"/><Relationship Id="rId5" Type="http://schemas.openxmlformats.org/officeDocument/2006/relationships/image" Target="../media/image4.jpeg"/><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6.jpeg"/><Relationship Id="rId4" Type="http://schemas.openxmlformats.org/officeDocument/2006/relationships/image" Target="../media/image5.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themeOverride" Target="../theme/themeOverride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5.xml"/><Relationship Id="rId4" Type="http://schemas.openxmlformats.org/officeDocument/2006/relationships/image" Target="../media/image13.jpe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35.xml"/></Relationships>
</file>

<file path=ppt/slides/_rels/slide2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slideLayout" Target="../slideLayouts/slideLayout35.xml"/><Relationship Id="rId7" Type="http://schemas.openxmlformats.org/officeDocument/2006/relationships/image" Target="../media/image19.png"/><Relationship Id="rId2" Type="http://schemas.openxmlformats.org/officeDocument/2006/relationships/tags" Target="../tags/tag12.xml"/><Relationship Id="rId1" Type="http://schemas.openxmlformats.org/officeDocument/2006/relationships/vmlDrawing" Target="../drawings/vmlDrawing1.v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16.wmf"/><Relationship Id="rId4" Type="http://schemas.openxmlformats.org/officeDocument/2006/relationships/notesSlide" Target="../notesSlides/notesSlide16.xml"/><Relationship Id="rId9" Type="http://schemas.openxmlformats.org/officeDocument/2006/relationships/oleObject" Target="../embeddings/oleObject1.bin"/></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5.xml"/><Relationship Id="rId1" Type="http://schemas.openxmlformats.org/officeDocument/2006/relationships/tags" Target="../tags/tag13.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5.xml"/><Relationship Id="rId2" Type="http://schemas.openxmlformats.org/officeDocument/2006/relationships/tags" Target="../tags/tag14.xml"/><Relationship Id="rId1" Type="http://schemas.openxmlformats.org/officeDocument/2006/relationships/vmlDrawing" Target="../drawings/vmlDrawing2.vml"/><Relationship Id="rId6" Type="http://schemas.openxmlformats.org/officeDocument/2006/relationships/image" Target="../media/image22.wmf"/><Relationship Id="rId5" Type="http://schemas.openxmlformats.org/officeDocument/2006/relationships/oleObject" Target="../embeddings/oleObject2.bin"/><Relationship Id="rId4"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3.xml"/><Relationship Id="rId1" Type="http://schemas.openxmlformats.org/officeDocument/2006/relationships/themeOverride" Target="../theme/themeOverride4.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35.xml"/><Relationship Id="rId4" Type="http://schemas.openxmlformats.org/officeDocument/2006/relationships/hyperlink" Target="http://ttv.mit.edu/videos/11570-hypothetical-risk-cambridge-city-councils-hearings-on-recombinant-dna-research-1976"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5.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5.xml"/><Relationship Id="rId1" Type="http://schemas.openxmlformats.org/officeDocument/2006/relationships/tags" Target="../tags/tag15.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3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3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4.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4" name="Rectangle 3"/>
          <p:cNvSpPr/>
          <p:nvPr/>
        </p:nvSpPr>
        <p:spPr>
          <a:xfrm>
            <a:off x="1638300" y="2371725"/>
            <a:ext cx="9096375" cy="2123658"/>
          </a:xfrm>
          <a:prstGeom prst="rect">
            <a:avLst/>
          </a:prstGeom>
        </p:spPr>
        <p:txBody>
          <a:bodyPr wrap="square">
            <a:spAutoFit/>
          </a:bodyPr>
          <a:lstStyle/>
          <a:p>
            <a:pPr fontAlgn="base">
              <a:spcBef>
                <a:spcPct val="0"/>
              </a:spcBef>
              <a:spcAft>
                <a:spcPct val="0"/>
              </a:spcAft>
            </a:pPr>
            <a:r>
              <a:rPr lang="en-US" sz="6600" dirty="0" smtClean="0">
                <a:solidFill>
                  <a:schemeClr val="bg1"/>
                </a:solidFill>
                <a:latin typeface="Rockwell Extra Bold" pitchFamily="18" charset="0"/>
                <a:cs typeface="Arial" pitchFamily="34" charset="0"/>
              </a:rPr>
              <a:t>Introduction to Human Practices</a:t>
            </a:r>
            <a:endParaRPr lang="en-US" sz="4400" dirty="0">
              <a:solidFill>
                <a:schemeClr val="bg1"/>
              </a:solidFill>
              <a:latin typeface="Rockwell Extra Bold" pitchFamily="18" charset="0"/>
              <a:cs typeface="Arial" pitchFamily="34" charset="0"/>
            </a:endParaRPr>
          </a:p>
        </p:txBody>
      </p:sp>
    </p:spTree>
    <p:extLst>
      <p:ext uri="{BB962C8B-B14F-4D97-AF65-F5344CB8AC3E}">
        <p14:creationId xmlns:p14="http://schemas.microsoft.com/office/powerpoint/2010/main" val="2033346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4000">
                <a:latin typeface="Rockwell Extra Bold" panose="02060903040505020403" pitchFamily="18" charset="0"/>
              </a:rPr>
              <a:t>Classification of Agents</a:t>
            </a:r>
          </a:p>
        </p:txBody>
      </p:sp>
      <p:sp>
        <p:nvSpPr>
          <p:cNvPr id="6" name="Rectangle 3"/>
          <p:cNvSpPr txBox="1">
            <a:spLocks noChangeArrowheads="1"/>
          </p:cNvSpPr>
          <p:nvPr/>
        </p:nvSpPr>
        <p:spPr bwMode="auto">
          <a:xfrm>
            <a:off x="2090738" y="1447800"/>
            <a:ext cx="5681662" cy="4572000"/>
          </a:xfrm>
          <a:prstGeom prst="rect">
            <a:avLst/>
          </a:prstGeom>
          <a:noFill/>
          <a:ln w="9525">
            <a:noFill/>
            <a:miter lim="800000"/>
            <a:headEnd/>
            <a:tailEnd/>
          </a:ln>
          <a:effectLst/>
        </p:spPr>
        <p:txBody>
          <a:bodyPr/>
          <a:lstStyle/>
          <a:p>
            <a:pPr marL="469900" indent="-469900">
              <a:spcBef>
                <a:spcPct val="20000"/>
              </a:spcBef>
              <a:buClr>
                <a:srgbClr val="CC0000"/>
              </a:buClr>
              <a:defRPr/>
            </a:pPr>
            <a:r>
              <a:rPr lang="en-US" sz="2200" dirty="0">
                <a:latin typeface="Calibri" pitchFamily="34" charset="0"/>
              </a:rPr>
              <a:t>	Appendix B of the NIH Recombinant DNA Guidelines is based on the WHO Risk Group classification:</a:t>
            </a:r>
          </a:p>
          <a:p>
            <a:pPr marL="469900" indent="-469900">
              <a:spcBef>
                <a:spcPct val="20000"/>
              </a:spcBef>
              <a:buClr>
                <a:srgbClr val="CC0000"/>
              </a:buClr>
              <a:defRPr/>
            </a:pPr>
            <a:endParaRPr lang="en-US" sz="2200" dirty="0">
              <a:latin typeface="Calibri" pitchFamily="34" charset="0"/>
            </a:endParaRPr>
          </a:p>
          <a:p>
            <a:pPr marL="469900" indent="-469900">
              <a:spcBef>
                <a:spcPct val="20000"/>
              </a:spcBef>
              <a:buClr>
                <a:schemeClr val="tx2">
                  <a:lumMod val="20000"/>
                  <a:lumOff val="80000"/>
                </a:schemeClr>
              </a:buClr>
              <a:buFont typeface="Wingdings" pitchFamily="2" charset="2"/>
              <a:buChar char="o"/>
              <a:defRPr/>
            </a:pPr>
            <a:r>
              <a:rPr lang="en-US" sz="2200" dirty="0">
                <a:latin typeface="Calibri" pitchFamily="34" charset="0"/>
              </a:rPr>
              <a:t>Risk Group 1 agents: not associated with disease in healthy adult humans</a:t>
            </a:r>
          </a:p>
          <a:p>
            <a:pPr marL="469900" indent="-469900">
              <a:spcBef>
                <a:spcPct val="20000"/>
              </a:spcBef>
              <a:buClr>
                <a:schemeClr val="tx2">
                  <a:lumMod val="20000"/>
                  <a:lumOff val="80000"/>
                </a:schemeClr>
              </a:buClr>
              <a:buFont typeface="Wingdings" pitchFamily="2" charset="2"/>
              <a:buChar char="o"/>
              <a:defRPr/>
            </a:pPr>
            <a:endParaRPr lang="en-US" sz="2200" dirty="0">
              <a:latin typeface="Calibri" pitchFamily="34" charset="0"/>
            </a:endParaRPr>
          </a:p>
          <a:p>
            <a:pPr marL="469900" indent="-469900">
              <a:spcBef>
                <a:spcPct val="20000"/>
              </a:spcBef>
              <a:buClr>
                <a:schemeClr val="tx2">
                  <a:lumMod val="20000"/>
                  <a:lumOff val="80000"/>
                </a:schemeClr>
              </a:buClr>
              <a:buFont typeface="Wingdings" pitchFamily="2" charset="2"/>
              <a:buChar char="o"/>
              <a:defRPr/>
            </a:pPr>
            <a:r>
              <a:rPr lang="en-US" sz="2200" dirty="0">
                <a:latin typeface="Calibri" pitchFamily="34" charset="0"/>
              </a:rPr>
              <a:t>Risk Group 2 agents: associated with human disease which is rarely serious and preventive or therapeutic interventions are </a:t>
            </a:r>
            <a:r>
              <a:rPr lang="en-US" sz="2200">
                <a:latin typeface="Calibri" pitchFamily="34" charset="0"/>
              </a:rPr>
              <a:t>often available</a:t>
            </a:r>
            <a:endParaRPr lang="en-US" sz="2200" dirty="0">
              <a:latin typeface="Calibri" pitchFamily="34" charset="0"/>
            </a:endParaRPr>
          </a:p>
          <a:p>
            <a:pPr marL="469900" indent="-469900">
              <a:spcBef>
                <a:spcPct val="20000"/>
              </a:spcBef>
              <a:buClr>
                <a:schemeClr val="tx2">
                  <a:lumMod val="20000"/>
                  <a:lumOff val="80000"/>
                </a:schemeClr>
              </a:buClr>
              <a:defRPr/>
            </a:pPr>
            <a:endParaRPr lang="en-US" sz="2200" dirty="0">
              <a:latin typeface="Calibri" pitchFamily="34" charset="0"/>
            </a:endParaRPr>
          </a:p>
          <a:p>
            <a:pPr marL="469900" indent="-469900">
              <a:spcBef>
                <a:spcPct val="20000"/>
              </a:spcBef>
              <a:buClr>
                <a:srgbClr val="CC0000"/>
              </a:buClr>
              <a:defRPr/>
            </a:pPr>
            <a:endParaRPr lang="en-US" sz="2200" dirty="0">
              <a:latin typeface="Calibri" pitchFamily="34" charset="0"/>
            </a:endParaRPr>
          </a:p>
          <a:p>
            <a:pPr marL="469900" indent="-469900">
              <a:spcBef>
                <a:spcPct val="20000"/>
              </a:spcBef>
              <a:buClr>
                <a:srgbClr val="CC0000"/>
              </a:buClr>
              <a:buFont typeface="Wingdings" pitchFamily="2" charset="2"/>
              <a:buChar char="o"/>
              <a:defRPr/>
            </a:pPr>
            <a:endParaRPr lang="en-US" sz="2200" dirty="0">
              <a:latin typeface="Calibri" pitchFamily="34" charset="0"/>
            </a:endParaRPr>
          </a:p>
        </p:txBody>
      </p:sp>
      <p:grpSp>
        <p:nvGrpSpPr>
          <p:cNvPr id="7" name="Group 6"/>
          <p:cNvGrpSpPr>
            <a:grpSpLocks/>
          </p:cNvGrpSpPr>
          <p:nvPr/>
        </p:nvGrpSpPr>
        <p:grpSpPr bwMode="auto">
          <a:xfrm>
            <a:off x="8070850" y="1552575"/>
            <a:ext cx="2444750" cy="2427288"/>
            <a:chOff x="6546723" y="1553203"/>
            <a:chExt cx="2444877" cy="2426732"/>
          </a:xfrm>
        </p:grpSpPr>
        <p:pic>
          <p:nvPicPr>
            <p:cNvPr id="25607" name="Picture 1" descr="EscherichiaColi_NIAID.jpg"/>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46723" y="1553203"/>
              <a:ext cx="2444877"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8" name="TextBox 4"/>
            <p:cNvSpPr txBox="1">
              <a:spLocks noChangeArrowheads="1"/>
            </p:cNvSpPr>
            <p:nvPr/>
          </p:nvSpPr>
          <p:spPr bwMode="auto">
            <a:xfrm>
              <a:off x="7239000" y="3610603"/>
              <a:ext cx="10700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sz="1800" b="1"/>
                <a:t>MG1655</a:t>
              </a:r>
            </a:p>
          </p:txBody>
        </p:sp>
      </p:grpSp>
      <p:grpSp>
        <p:nvGrpSpPr>
          <p:cNvPr id="9" name="Group 8"/>
          <p:cNvGrpSpPr>
            <a:grpSpLocks/>
          </p:cNvGrpSpPr>
          <p:nvPr/>
        </p:nvGrpSpPr>
        <p:grpSpPr bwMode="auto">
          <a:xfrm>
            <a:off x="8077200" y="4143376"/>
            <a:ext cx="2438400" cy="2486025"/>
            <a:chOff x="6553200" y="4144003"/>
            <a:chExt cx="2438400" cy="2485397"/>
          </a:xfrm>
        </p:grpSpPr>
        <p:pic>
          <p:nvPicPr>
            <p:cNvPr id="25605" name="Picture 2" descr="715px-SalmonellaNIAID.jpg"/>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53200" y="4144003"/>
              <a:ext cx="2438400" cy="2046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6" name="TextBox 7"/>
            <p:cNvSpPr txBox="1">
              <a:spLocks noChangeArrowheads="1"/>
            </p:cNvSpPr>
            <p:nvPr/>
          </p:nvSpPr>
          <p:spPr bwMode="auto">
            <a:xfrm>
              <a:off x="7086600" y="6260068"/>
              <a:ext cx="14034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sz="1800" b="1"/>
                <a:t>Salmonella</a:t>
              </a:r>
            </a:p>
          </p:txBody>
        </p:sp>
      </p:grpSp>
    </p:spTree>
    <p:custDataLst>
      <p:tags r:id="rId1"/>
    </p:custDataLst>
    <p:extLst>
      <p:ext uri="{BB962C8B-B14F-4D97-AF65-F5344CB8AC3E}">
        <p14:creationId xmlns:p14="http://schemas.microsoft.com/office/powerpoint/2010/main" val="26369659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4000">
                <a:latin typeface="Rockwell Extra Bold" panose="02060903040505020403" pitchFamily="18" charset="0"/>
              </a:rPr>
              <a:t>Classification of Agents</a:t>
            </a:r>
          </a:p>
        </p:txBody>
      </p:sp>
      <p:sp>
        <p:nvSpPr>
          <p:cNvPr id="6" name="Rectangle 3"/>
          <p:cNvSpPr txBox="1">
            <a:spLocks noChangeArrowheads="1"/>
          </p:cNvSpPr>
          <p:nvPr/>
        </p:nvSpPr>
        <p:spPr bwMode="auto">
          <a:xfrm>
            <a:off x="2090738" y="1447800"/>
            <a:ext cx="5681662" cy="4572000"/>
          </a:xfrm>
          <a:prstGeom prst="rect">
            <a:avLst/>
          </a:prstGeom>
          <a:noFill/>
          <a:ln w="9525">
            <a:noFill/>
            <a:miter lim="800000"/>
            <a:headEnd/>
            <a:tailEnd/>
          </a:ln>
          <a:effectLst/>
        </p:spPr>
        <p:txBody>
          <a:bodyPr/>
          <a:lstStyle/>
          <a:p>
            <a:pPr marL="469900" indent="-469900">
              <a:spcBef>
                <a:spcPct val="20000"/>
              </a:spcBef>
              <a:buClr>
                <a:srgbClr val="CC0000"/>
              </a:buClr>
              <a:defRPr/>
            </a:pPr>
            <a:r>
              <a:rPr lang="en-US" sz="2200" dirty="0">
                <a:latin typeface="Calibri" pitchFamily="34" charset="0"/>
              </a:rPr>
              <a:t>	Appendix B of the NIH Recombinant DNA Guidelines is based on the WHO Risk Group classification:</a:t>
            </a:r>
          </a:p>
          <a:p>
            <a:pPr marL="469900" indent="-469900">
              <a:spcBef>
                <a:spcPct val="20000"/>
              </a:spcBef>
              <a:buClr>
                <a:srgbClr val="CC0000"/>
              </a:buClr>
              <a:defRPr/>
            </a:pPr>
            <a:endParaRPr lang="en-US" sz="2200" dirty="0">
              <a:latin typeface="Calibri" pitchFamily="34" charset="0"/>
            </a:endParaRPr>
          </a:p>
          <a:p>
            <a:pPr marL="469900" indent="-469900">
              <a:spcBef>
                <a:spcPct val="20000"/>
              </a:spcBef>
              <a:buClr>
                <a:schemeClr val="tx2">
                  <a:lumMod val="20000"/>
                  <a:lumOff val="80000"/>
                </a:schemeClr>
              </a:buClr>
              <a:buFont typeface="Wingdings" pitchFamily="2" charset="2"/>
              <a:buChar char="o"/>
              <a:defRPr/>
            </a:pPr>
            <a:r>
              <a:rPr lang="en-US" sz="2200" dirty="0">
                <a:latin typeface="Calibri" pitchFamily="34" charset="0"/>
              </a:rPr>
              <a:t>Risk Group 3 agents: associated with serious or lethal human disease for which preventive or therapeutic interventions may be available</a:t>
            </a:r>
          </a:p>
          <a:p>
            <a:pPr marL="469900" indent="-469900">
              <a:spcBef>
                <a:spcPct val="20000"/>
              </a:spcBef>
              <a:buClr>
                <a:schemeClr val="tx2">
                  <a:lumMod val="20000"/>
                  <a:lumOff val="80000"/>
                </a:schemeClr>
              </a:buClr>
              <a:buFont typeface="Wingdings" pitchFamily="2" charset="2"/>
              <a:buChar char="o"/>
              <a:defRPr/>
            </a:pPr>
            <a:endParaRPr lang="en-US" sz="2200" dirty="0">
              <a:latin typeface="Calibri" pitchFamily="34" charset="0"/>
            </a:endParaRPr>
          </a:p>
          <a:p>
            <a:pPr marL="469900" indent="-469900">
              <a:spcBef>
                <a:spcPct val="20000"/>
              </a:spcBef>
              <a:buClr>
                <a:schemeClr val="tx2">
                  <a:lumMod val="20000"/>
                  <a:lumOff val="80000"/>
                </a:schemeClr>
              </a:buClr>
              <a:buFont typeface="Wingdings" pitchFamily="2" charset="2"/>
              <a:buChar char="o"/>
              <a:defRPr/>
            </a:pPr>
            <a:r>
              <a:rPr lang="en-US" sz="2200" dirty="0">
                <a:latin typeface="Calibri" pitchFamily="34" charset="0"/>
              </a:rPr>
              <a:t>Risk Group 4 agents: likely to cause serious or lethal human disease for which preventive or therapeutic interventions are not usually available</a:t>
            </a:r>
          </a:p>
          <a:p>
            <a:pPr marL="469900" indent="-469900">
              <a:spcBef>
                <a:spcPct val="20000"/>
              </a:spcBef>
              <a:buClr>
                <a:schemeClr val="tx2">
                  <a:lumMod val="20000"/>
                  <a:lumOff val="80000"/>
                </a:schemeClr>
              </a:buClr>
              <a:defRPr/>
            </a:pPr>
            <a:endParaRPr lang="en-US" sz="2200" dirty="0">
              <a:latin typeface="Calibri" pitchFamily="34" charset="0"/>
            </a:endParaRPr>
          </a:p>
          <a:p>
            <a:pPr marL="469900" indent="-469900">
              <a:spcBef>
                <a:spcPct val="20000"/>
              </a:spcBef>
              <a:buClr>
                <a:srgbClr val="CC0000"/>
              </a:buClr>
              <a:defRPr/>
            </a:pPr>
            <a:endParaRPr lang="en-US" sz="2200" dirty="0">
              <a:latin typeface="Calibri" pitchFamily="34" charset="0"/>
            </a:endParaRPr>
          </a:p>
          <a:p>
            <a:pPr marL="469900" indent="-469900">
              <a:spcBef>
                <a:spcPct val="20000"/>
              </a:spcBef>
              <a:buClr>
                <a:srgbClr val="CC0000"/>
              </a:buClr>
              <a:buFont typeface="Wingdings" pitchFamily="2" charset="2"/>
              <a:buChar char="o"/>
              <a:defRPr/>
            </a:pPr>
            <a:endParaRPr lang="en-US" sz="2200" dirty="0">
              <a:latin typeface="Calibri" pitchFamily="34" charset="0"/>
            </a:endParaRPr>
          </a:p>
        </p:txBody>
      </p:sp>
      <p:grpSp>
        <p:nvGrpSpPr>
          <p:cNvPr id="3" name="Group 2"/>
          <p:cNvGrpSpPr>
            <a:grpSpLocks/>
          </p:cNvGrpSpPr>
          <p:nvPr/>
        </p:nvGrpSpPr>
        <p:grpSpPr bwMode="auto">
          <a:xfrm>
            <a:off x="8077200" y="2835275"/>
            <a:ext cx="2438400" cy="2046188"/>
            <a:chOff x="6553200" y="1676399"/>
            <a:chExt cx="2438400" cy="2045633"/>
          </a:xfrm>
        </p:grpSpPr>
        <p:pic>
          <p:nvPicPr>
            <p:cNvPr id="27655" name="Picture 3" descr="HIV-budding-Color.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553200" y="1676399"/>
              <a:ext cx="2438400" cy="1618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6" name="TextBox 6"/>
            <p:cNvSpPr txBox="1">
              <a:spLocks noChangeArrowheads="1"/>
            </p:cNvSpPr>
            <p:nvPr/>
          </p:nvSpPr>
          <p:spPr bwMode="auto">
            <a:xfrm>
              <a:off x="7467600" y="3352800"/>
              <a:ext cx="569387" cy="369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sz="1800" b="1"/>
                <a:t>HIV</a:t>
              </a:r>
            </a:p>
          </p:txBody>
        </p:sp>
      </p:grpSp>
      <p:grpSp>
        <p:nvGrpSpPr>
          <p:cNvPr id="9" name="Group 8"/>
          <p:cNvGrpSpPr>
            <a:grpSpLocks/>
          </p:cNvGrpSpPr>
          <p:nvPr/>
        </p:nvGrpSpPr>
        <p:grpSpPr bwMode="auto">
          <a:xfrm>
            <a:off x="8077200" y="5121276"/>
            <a:ext cx="2438400" cy="1508125"/>
            <a:chOff x="6553200" y="4957494"/>
            <a:chExt cx="2438400" cy="1507838"/>
          </a:xfrm>
        </p:grpSpPr>
        <p:pic>
          <p:nvPicPr>
            <p:cNvPr id="27653" name="Picture 4" descr="Ebola_virus_virion.jpg"/>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53200" y="4957494"/>
              <a:ext cx="2438400" cy="1121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4" name="TextBox 7"/>
            <p:cNvSpPr txBox="1">
              <a:spLocks noChangeArrowheads="1"/>
            </p:cNvSpPr>
            <p:nvPr/>
          </p:nvSpPr>
          <p:spPr bwMode="auto">
            <a:xfrm>
              <a:off x="7391400" y="6096000"/>
              <a:ext cx="8131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sz="1800" b="1"/>
                <a:t>Ebola</a:t>
              </a:r>
            </a:p>
          </p:txBody>
        </p:sp>
      </p:grpSp>
    </p:spTree>
    <p:custDataLst>
      <p:tags r:id="rId1"/>
    </p:custDataLst>
    <p:extLst>
      <p:ext uri="{BB962C8B-B14F-4D97-AF65-F5344CB8AC3E}">
        <p14:creationId xmlns:p14="http://schemas.microsoft.com/office/powerpoint/2010/main" val="10844117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4000">
                <a:latin typeface="Rockwell Extra Bold" panose="02060903040505020403" pitchFamily="18" charset="0"/>
              </a:rPr>
              <a:t>Classification of Agents</a:t>
            </a:r>
          </a:p>
        </p:txBody>
      </p:sp>
      <p:sp>
        <p:nvSpPr>
          <p:cNvPr id="6" name="Rectangle 3"/>
          <p:cNvSpPr txBox="1">
            <a:spLocks noChangeArrowheads="1"/>
          </p:cNvSpPr>
          <p:nvPr/>
        </p:nvSpPr>
        <p:spPr bwMode="auto">
          <a:xfrm>
            <a:off x="2090738" y="1447800"/>
            <a:ext cx="8001000" cy="4572000"/>
          </a:xfrm>
          <a:prstGeom prst="rect">
            <a:avLst/>
          </a:prstGeom>
          <a:noFill/>
          <a:ln w="9525">
            <a:noFill/>
            <a:miter lim="800000"/>
            <a:headEnd/>
            <a:tailEnd/>
          </a:ln>
          <a:effectLst/>
        </p:spPr>
        <p:txBody>
          <a:bodyPr/>
          <a:lstStyle/>
          <a:p>
            <a:pPr marL="469900" indent="-469900">
              <a:spcBef>
                <a:spcPct val="20000"/>
              </a:spcBef>
              <a:buClr>
                <a:srgbClr val="CC0000"/>
              </a:buClr>
              <a:defRPr/>
            </a:pPr>
            <a:r>
              <a:rPr lang="en-US" sz="2400" dirty="0">
                <a:latin typeface="Calibri" pitchFamily="34" charset="0"/>
              </a:rPr>
              <a:t>	NIH Recombinant DNA Guidelines now refer to the World Health Organization Risk Group Classification which categorizes agents on a scale from Risk Group 1 through Risk Group 4.</a:t>
            </a:r>
          </a:p>
          <a:p>
            <a:pPr marL="469900" indent="-469900">
              <a:spcBef>
                <a:spcPct val="20000"/>
              </a:spcBef>
              <a:buClr>
                <a:srgbClr val="CC0000"/>
              </a:buClr>
              <a:defRPr/>
            </a:pPr>
            <a:endParaRPr lang="en-US" sz="2400" dirty="0">
              <a:latin typeface="Calibri" pitchFamily="34" charset="0"/>
            </a:endParaRPr>
          </a:p>
          <a:p>
            <a:pPr marL="469900" indent="-469900">
              <a:spcBef>
                <a:spcPct val="20000"/>
              </a:spcBef>
              <a:buClr>
                <a:schemeClr val="tx2">
                  <a:lumMod val="20000"/>
                  <a:lumOff val="80000"/>
                </a:schemeClr>
              </a:buClr>
              <a:buFont typeface="Wingdings" pitchFamily="2" charset="2"/>
              <a:buChar char="o"/>
              <a:defRPr/>
            </a:pPr>
            <a:r>
              <a:rPr lang="en-US" sz="2400" dirty="0">
                <a:latin typeface="Calibri" pitchFamily="34" charset="0"/>
              </a:rPr>
              <a:t>UC Berkeley requires CLEB review and approval for all Risk Group 2 and 3 agent work and all recombinant DNA research experiments</a:t>
            </a:r>
          </a:p>
          <a:p>
            <a:pPr marL="469900" indent="-469900">
              <a:spcBef>
                <a:spcPct val="20000"/>
              </a:spcBef>
              <a:buClr>
                <a:schemeClr val="tx2">
                  <a:lumMod val="20000"/>
                  <a:lumOff val="80000"/>
                </a:schemeClr>
              </a:buClr>
              <a:buFont typeface="Wingdings" pitchFamily="2" charset="2"/>
              <a:buChar char="o"/>
              <a:defRPr/>
            </a:pPr>
            <a:r>
              <a:rPr lang="en-US" sz="2400" dirty="0">
                <a:latin typeface="Calibri" pitchFamily="34" charset="0"/>
              </a:rPr>
              <a:t>The Biosafety Officer reviews and registers Risk Group 1 agent work</a:t>
            </a:r>
          </a:p>
          <a:p>
            <a:pPr marL="469900" indent="-469900">
              <a:spcBef>
                <a:spcPct val="20000"/>
              </a:spcBef>
              <a:buClr>
                <a:schemeClr val="tx2">
                  <a:lumMod val="20000"/>
                  <a:lumOff val="80000"/>
                </a:schemeClr>
              </a:buClr>
              <a:defRPr/>
            </a:pPr>
            <a:endParaRPr lang="en-US" sz="2400" dirty="0">
              <a:latin typeface="Calibri" pitchFamily="34" charset="0"/>
            </a:endParaRPr>
          </a:p>
          <a:p>
            <a:pPr marL="469900" indent="-469900">
              <a:spcBef>
                <a:spcPct val="20000"/>
              </a:spcBef>
              <a:buClr>
                <a:srgbClr val="CC0000"/>
              </a:buClr>
              <a:defRPr/>
            </a:pPr>
            <a:endParaRPr lang="en-US" sz="2400" dirty="0">
              <a:latin typeface="Calibri" pitchFamily="34" charset="0"/>
            </a:endParaRPr>
          </a:p>
          <a:p>
            <a:pPr marL="469900" indent="-469900">
              <a:spcBef>
                <a:spcPct val="20000"/>
              </a:spcBef>
              <a:buClr>
                <a:srgbClr val="CC0000"/>
              </a:buClr>
              <a:buFont typeface="Wingdings" pitchFamily="2" charset="2"/>
              <a:buChar char="o"/>
              <a:defRPr/>
            </a:pPr>
            <a:endParaRPr lang="en-US" sz="2400" dirty="0">
              <a:latin typeface="Calibri" pitchFamily="34" charset="0"/>
            </a:endParaRPr>
          </a:p>
        </p:txBody>
      </p:sp>
    </p:spTree>
    <p:custDataLst>
      <p:tags r:id="rId1"/>
    </p:custDataLst>
    <p:extLst>
      <p:ext uri="{BB962C8B-B14F-4D97-AF65-F5344CB8AC3E}">
        <p14:creationId xmlns:p14="http://schemas.microsoft.com/office/powerpoint/2010/main" val="410388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extBox 3"/>
          <p:cNvSpPr txBox="1">
            <a:spLocks noChangeArrowheads="1"/>
          </p:cNvSpPr>
          <p:nvPr/>
        </p:nvSpPr>
        <p:spPr bwMode="auto">
          <a:xfrm>
            <a:off x="1828800" y="130176"/>
            <a:ext cx="86106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3600">
                <a:latin typeface="Rockwell Extra Bold" panose="02060903040505020403" pitchFamily="18" charset="0"/>
              </a:rPr>
              <a:t>Select Agents:  </a:t>
            </a:r>
            <a:r>
              <a:rPr lang="en-US" sz="2800">
                <a:latin typeface="Rockwell Extra Bold" panose="02060903040505020403" pitchFamily="18" charset="0"/>
              </a:rPr>
              <a:t>The known knowns</a:t>
            </a:r>
            <a:endParaRPr lang="en-US" sz="3200">
              <a:latin typeface="Rockwell Extra Bold" panose="02060903040505020403" pitchFamily="18" charset="0"/>
            </a:endParaRPr>
          </a:p>
        </p:txBody>
      </p:sp>
      <p:sp>
        <p:nvSpPr>
          <p:cNvPr id="29698" name="Rectangle 3"/>
          <p:cNvSpPr txBox="1">
            <a:spLocks noChangeArrowheads="1"/>
          </p:cNvSpPr>
          <p:nvPr/>
        </p:nvSpPr>
        <p:spPr bwMode="auto">
          <a:xfrm>
            <a:off x="2090738" y="2133600"/>
            <a:ext cx="800100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0000"/>
              </a:lnSpc>
              <a:spcBef>
                <a:spcPct val="20000"/>
              </a:spcBef>
              <a:buClr>
                <a:srgbClr val="C6D9F1"/>
              </a:buClr>
              <a:buFont typeface="Wingdings" panose="05000000000000000000" pitchFamily="2" charset="2"/>
              <a:buChar char="o"/>
            </a:pPr>
            <a:r>
              <a:rPr lang="en-US">
                <a:latin typeface="Calibri" panose="020F0502020204030204" pitchFamily="34" charset="0"/>
              </a:rPr>
              <a:t>Agents that are a severe threat to public, animal or plant health</a:t>
            </a:r>
          </a:p>
          <a:p>
            <a:pPr eaLnBrk="1" hangingPunct="1">
              <a:lnSpc>
                <a:spcPct val="90000"/>
              </a:lnSpc>
              <a:spcBef>
                <a:spcPct val="20000"/>
              </a:spcBef>
              <a:buClr>
                <a:srgbClr val="C6D9F1"/>
              </a:buClr>
              <a:buFont typeface="Wingdings" panose="05000000000000000000" pitchFamily="2" charset="2"/>
              <a:buChar char="o"/>
            </a:pPr>
            <a:r>
              <a:rPr lang="en-US">
                <a:latin typeface="Calibri" panose="020F0502020204030204" pitchFamily="34" charset="0"/>
              </a:rPr>
              <a:t>Typically they are potential bioterrorism or biowarfare agents</a:t>
            </a:r>
          </a:p>
          <a:p>
            <a:pPr eaLnBrk="1" hangingPunct="1">
              <a:lnSpc>
                <a:spcPct val="90000"/>
              </a:lnSpc>
              <a:spcBef>
                <a:spcPct val="20000"/>
              </a:spcBef>
              <a:buClr>
                <a:srgbClr val="C6D9F1"/>
              </a:buClr>
              <a:buFont typeface="Wingdings" panose="05000000000000000000" pitchFamily="2" charset="2"/>
              <a:buChar char="o"/>
            </a:pPr>
            <a:r>
              <a:rPr lang="en-US">
                <a:latin typeface="Calibri" panose="020F0502020204030204" pitchFamily="34" charset="0"/>
              </a:rPr>
              <a:t>Includes specific organisms, specific proteins, and other more abstractly defined things</a:t>
            </a:r>
          </a:p>
          <a:p>
            <a:pPr eaLnBrk="1" hangingPunct="1">
              <a:lnSpc>
                <a:spcPct val="90000"/>
              </a:lnSpc>
              <a:spcBef>
                <a:spcPct val="20000"/>
              </a:spcBef>
              <a:buClr>
                <a:srgbClr val="C6D9F1"/>
              </a:buClr>
              <a:buFont typeface="Wingdings" panose="05000000000000000000" pitchFamily="2" charset="2"/>
              <a:buChar char="o"/>
            </a:pPr>
            <a:r>
              <a:rPr lang="en-US">
                <a:latin typeface="Calibri" panose="020F0502020204030204" pitchFamily="34" charset="0"/>
              </a:rPr>
              <a:t>To work with these agents involves lots of paperwork</a:t>
            </a:r>
          </a:p>
          <a:p>
            <a:pPr eaLnBrk="1" hangingPunct="1">
              <a:lnSpc>
                <a:spcPct val="90000"/>
              </a:lnSpc>
              <a:spcBef>
                <a:spcPct val="20000"/>
              </a:spcBef>
              <a:buClr>
                <a:srgbClr val="C6D9F1"/>
              </a:buClr>
              <a:buFont typeface="Wingdings" panose="05000000000000000000" pitchFamily="2" charset="2"/>
              <a:buChar char="o"/>
            </a:pPr>
            <a:r>
              <a:rPr lang="en-US">
                <a:latin typeface="Calibri" panose="020F0502020204030204" pitchFamily="34" charset="0"/>
              </a:rPr>
              <a:t>Violations of regulations for select agents have severe penalties</a:t>
            </a:r>
          </a:p>
        </p:txBody>
      </p:sp>
      <p:sp>
        <p:nvSpPr>
          <p:cNvPr id="29699" name="Rectangle 5"/>
          <p:cNvSpPr>
            <a:spLocks noChangeArrowheads="1"/>
          </p:cNvSpPr>
          <p:nvPr/>
        </p:nvSpPr>
        <p:spPr bwMode="auto">
          <a:xfrm>
            <a:off x="2057400" y="828676"/>
            <a:ext cx="81534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sz="1800">
                <a:latin typeface="Calibri" panose="020F0502020204030204" pitchFamily="34" charset="0"/>
              </a:rPr>
              <a:t>Regulated by the Department of Health and Human Services (HHS), USDA, CDC (Human Disease) and APHIS (Agricultural and Animal Disease)</a:t>
            </a:r>
            <a:br>
              <a:rPr lang="en-US" sz="1800">
                <a:latin typeface="Calibri" panose="020F0502020204030204" pitchFamily="34" charset="0"/>
              </a:rPr>
            </a:br>
            <a:r>
              <a:rPr lang="en-US" sz="1800">
                <a:latin typeface="Calibri" panose="020F0502020204030204" pitchFamily="34" charset="0"/>
              </a:rPr>
              <a:t> http://www.selectagents.gov/ </a:t>
            </a:r>
          </a:p>
        </p:txBody>
      </p:sp>
    </p:spTree>
    <p:custDataLst>
      <p:tags r:id="rId1"/>
    </p:custDataLst>
    <p:extLst>
      <p:ext uri="{BB962C8B-B14F-4D97-AF65-F5344CB8AC3E}">
        <p14:creationId xmlns:p14="http://schemas.microsoft.com/office/powerpoint/2010/main" val="723563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9698">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9698">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9698">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9698">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969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extBox 3"/>
          <p:cNvSpPr txBox="1">
            <a:spLocks noChangeArrowheads="1"/>
          </p:cNvSpPr>
          <p:nvPr/>
        </p:nvSpPr>
        <p:spPr bwMode="auto">
          <a:xfrm>
            <a:off x="1828800" y="130176"/>
            <a:ext cx="86106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3600">
                <a:latin typeface="Rockwell Extra Bold" panose="02060903040505020403" pitchFamily="18" charset="0"/>
              </a:rPr>
              <a:t>Select Agents</a:t>
            </a:r>
            <a:endParaRPr lang="en-US" sz="3200">
              <a:latin typeface="Rockwell Extra Bold" panose="02060903040505020403" pitchFamily="18" charset="0"/>
            </a:endParaRPr>
          </a:p>
        </p:txBody>
      </p:sp>
      <p:graphicFrame>
        <p:nvGraphicFramePr>
          <p:cNvPr id="7" name="Table 6"/>
          <p:cNvGraphicFramePr>
            <a:graphicFrameLocks noGrp="1"/>
          </p:cNvGraphicFramePr>
          <p:nvPr/>
        </p:nvGraphicFramePr>
        <p:xfrm>
          <a:off x="1828800" y="1258888"/>
          <a:ext cx="8610600" cy="4379912"/>
        </p:xfrm>
        <a:graphic>
          <a:graphicData uri="http://schemas.openxmlformats.org/drawingml/2006/table">
            <a:tbl>
              <a:tblPr/>
              <a:tblGrid>
                <a:gridCol w="3646285"/>
                <a:gridCol w="2557134"/>
                <a:gridCol w="2407181"/>
              </a:tblGrid>
              <a:tr h="118376">
                <a:tc>
                  <a:txBody>
                    <a:bodyPr/>
                    <a:lstStyle/>
                    <a:p>
                      <a:pPr algn="l" fontAlgn="b"/>
                      <a:r>
                        <a:rPr lang="en-US" sz="700" b="1" i="0" u="none" strike="noStrike" dirty="0">
                          <a:solidFill>
                            <a:schemeClr val="tx1"/>
                          </a:solidFill>
                          <a:latin typeface="Calibri"/>
                        </a:rPr>
                        <a:t>HHS SELECT AGENTS AND TOXINS </a:t>
                      </a:r>
                    </a:p>
                  </a:txBody>
                  <a:tcPr marL="5920" marR="5920" marT="5919" marB="0" anchor="b">
                    <a:lnL>
                      <a:noFill/>
                    </a:lnL>
                    <a:lnR>
                      <a:noFill/>
                    </a:lnR>
                    <a:lnT>
                      <a:noFill/>
                    </a:lnT>
                    <a:lnB>
                      <a:noFill/>
                    </a:lnB>
                  </a:tcPr>
                </a:tc>
                <a:tc>
                  <a:txBody>
                    <a:bodyPr/>
                    <a:lstStyle/>
                    <a:p>
                      <a:pPr algn="l" fontAlgn="b"/>
                      <a:r>
                        <a:rPr lang="en-US" sz="700" b="1" i="0" u="none" strike="noStrike">
                          <a:solidFill>
                            <a:schemeClr val="tx1"/>
                          </a:solidFill>
                          <a:latin typeface="Calibri"/>
                        </a:rPr>
                        <a:t>OVERLAP SELECT AGENTS AND TOXINS</a:t>
                      </a:r>
                    </a:p>
                  </a:txBody>
                  <a:tcPr marL="5920" marR="5920" marT="5919" marB="0" anchor="b">
                    <a:lnL>
                      <a:noFill/>
                    </a:lnL>
                    <a:lnR>
                      <a:noFill/>
                    </a:lnR>
                    <a:lnT>
                      <a:noFill/>
                    </a:lnT>
                    <a:lnB>
                      <a:noFill/>
                    </a:lnB>
                  </a:tcPr>
                </a:tc>
                <a:tc>
                  <a:txBody>
                    <a:bodyPr/>
                    <a:lstStyle/>
                    <a:p>
                      <a:pPr algn="l" fontAlgn="b"/>
                      <a:r>
                        <a:rPr lang="en-US" sz="700" b="1" i="0" u="none" strike="noStrike">
                          <a:solidFill>
                            <a:schemeClr val="tx1"/>
                          </a:solidFill>
                          <a:latin typeface="Calibri"/>
                        </a:rPr>
                        <a:t>USDA PLANT PROTECTION AND QUARANTINE (PPQ)</a:t>
                      </a: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Abrin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Bacillus anthracis</a:t>
                      </a:r>
                    </a:p>
                  </a:txBody>
                  <a:tcPr marL="5920" marR="5920" marT="5919" marB="0" anchor="b">
                    <a:lnL>
                      <a:noFill/>
                    </a:lnL>
                    <a:lnR>
                      <a:noFill/>
                    </a:lnR>
                    <a:lnT>
                      <a:noFill/>
                    </a:lnT>
                    <a:lnB>
                      <a:noFill/>
                    </a:lnB>
                  </a:tcPr>
                </a:tc>
                <a:tc>
                  <a:txBody>
                    <a:bodyPr/>
                    <a:lstStyle/>
                    <a:p>
                      <a:pPr algn="l" fontAlgn="b"/>
                      <a:r>
                        <a:rPr lang="en-US" sz="700" b="1" i="0" u="none" strike="noStrike">
                          <a:solidFill>
                            <a:schemeClr val="tx1"/>
                          </a:solidFill>
                          <a:latin typeface="Calibri"/>
                        </a:rPr>
                        <a:t>SELECT AGENTS AND TOXINS</a:t>
                      </a:r>
                    </a:p>
                  </a:txBody>
                  <a:tcPr marL="5920" marR="5920" marT="5919" marB="0" anchor="b">
                    <a:lnL>
                      <a:noFill/>
                    </a:lnL>
                    <a:lnR>
                      <a:noFill/>
                    </a:lnR>
                    <a:lnT>
                      <a:noFill/>
                    </a:lnT>
                    <a:lnB>
                      <a:noFill/>
                    </a:lnB>
                  </a:tcPr>
                </a:tc>
              </a:tr>
              <a:tr h="118376">
                <a:tc>
                  <a:txBody>
                    <a:bodyPr/>
                    <a:lstStyle/>
                    <a:p>
                      <a:pPr algn="l" fontAlgn="b"/>
                      <a:r>
                        <a:rPr lang="en-US" sz="700" b="0" i="0" u="none" strike="noStrike" dirty="0" err="1">
                          <a:solidFill>
                            <a:schemeClr val="tx1"/>
                          </a:solidFill>
                          <a:latin typeface="Calibri"/>
                        </a:rPr>
                        <a:t>Botulinum</a:t>
                      </a:r>
                      <a:r>
                        <a:rPr lang="en-US" sz="700" b="0" i="0" u="none" strike="noStrike" dirty="0">
                          <a:solidFill>
                            <a:schemeClr val="tx1"/>
                          </a:solidFill>
                          <a:latin typeface="Calibri"/>
                        </a:rPr>
                        <a:t> neurotoxins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Brucella abortus</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Peronosclerospora philippinensis (Peronosclerospora sacchari)</a:t>
                      </a:r>
                    </a:p>
                  </a:txBody>
                  <a:tcPr marL="5920" marR="5920" marT="5919" marB="0" anchor="b">
                    <a:lnL>
                      <a:noFill/>
                    </a:lnL>
                    <a:lnR>
                      <a:noFill/>
                    </a:lnR>
                    <a:lnT>
                      <a:noFill/>
                    </a:lnT>
                    <a:lnB>
                      <a:noFill/>
                    </a:lnB>
                  </a:tcPr>
                </a:tc>
              </a:tr>
              <a:tr h="118376">
                <a:tc>
                  <a:txBody>
                    <a:bodyPr/>
                    <a:lstStyle/>
                    <a:p>
                      <a:pPr algn="l" fontAlgn="b"/>
                      <a:r>
                        <a:rPr lang="en-US" sz="700" b="0" i="0" u="none" strike="noStrike" kern="1200" dirty="0" err="1">
                          <a:solidFill>
                            <a:schemeClr val="tx1"/>
                          </a:solidFill>
                          <a:latin typeface="Calibri"/>
                          <a:ea typeface="+mn-ea"/>
                          <a:cs typeface="+mn-cs"/>
                        </a:rPr>
                        <a:t>Botulinum</a:t>
                      </a:r>
                      <a:r>
                        <a:rPr lang="en-US" sz="700" b="0" i="0" u="none" strike="noStrike" kern="1200" dirty="0">
                          <a:solidFill>
                            <a:schemeClr val="tx1"/>
                          </a:solidFill>
                          <a:latin typeface="Calibri"/>
                          <a:ea typeface="+mn-ea"/>
                          <a:cs typeface="+mn-cs"/>
                        </a:rPr>
                        <a:t> neurotoxin producing species of Clostridium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Brucella melitensis</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Phoma glycinicola (formerly Pyrenochaeta glycines)</a:t>
                      </a: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Cercopithecine herpesvirus 1 (Herpes B virus)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Brucella suis</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Ralstonia solanacearum race 3, biovar 2</a:t>
                      </a:r>
                    </a:p>
                  </a:txBody>
                  <a:tcPr marL="5920" marR="5920" marT="5919" marB="0" anchor="b">
                    <a:lnL>
                      <a:noFill/>
                    </a:lnL>
                    <a:lnR>
                      <a:noFill/>
                    </a:lnR>
                    <a:lnT>
                      <a:noFill/>
                    </a:lnT>
                    <a:lnB>
                      <a:noFill/>
                    </a:lnB>
                  </a:tcPr>
                </a:tc>
              </a:tr>
              <a:tr h="118376">
                <a:tc>
                  <a:txBody>
                    <a:bodyPr/>
                    <a:lstStyle/>
                    <a:p>
                      <a:pPr algn="l" fontAlgn="b"/>
                      <a:r>
                        <a:rPr lang="en-US" sz="700" b="0" i="0" u="none" strike="noStrike" kern="1200" dirty="0">
                          <a:solidFill>
                            <a:schemeClr val="tx1"/>
                          </a:solidFill>
                          <a:latin typeface="Calibri"/>
                          <a:ea typeface="+mn-ea"/>
                          <a:cs typeface="+mn-cs"/>
                        </a:rPr>
                        <a:t>Clostridium </a:t>
                      </a:r>
                      <a:r>
                        <a:rPr lang="en-US" sz="700" b="0" i="0" u="none" strike="noStrike" kern="1200" dirty="0" err="1">
                          <a:solidFill>
                            <a:schemeClr val="tx1"/>
                          </a:solidFill>
                          <a:latin typeface="Calibri"/>
                          <a:ea typeface="+mn-ea"/>
                          <a:cs typeface="+mn-cs"/>
                        </a:rPr>
                        <a:t>perfringens</a:t>
                      </a:r>
                      <a:r>
                        <a:rPr lang="en-US" sz="700" b="0" i="0" u="none" strike="noStrike" kern="1200" dirty="0">
                          <a:solidFill>
                            <a:schemeClr val="tx1"/>
                          </a:solidFill>
                          <a:latin typeface="Calibri"/>
                          <a:ea typeface="+mn-ea"/>
                          <a:cs typeface="+mn-cs"/>
                        </a:rPr>
                        <a:t> epsilon toxin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Burkholderia mallei (formerly Pseudomonas mallei)</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Rathayibacter toxicus</a:t>
                      </a:r>
                    </a:p>
                  </a:txBody>
                  <a:tcPr marL="5920" marR="5920" marT="5919" marB="0" anchor="b">
                    <a:lnL>
                      <a:noFill/>
                    </a:lnL>
                    <a:lnR>
                      <a:noFill/>
                    </a:lnR>
                    <a:lnT>
                      <a:noFill/>
                    </a:lnT>
                    <a:lnB>
                      <a:noFill/>
                    </a:lnB>
                  </a:tcPr>
                </a:tc>
              </a:tr>
              <a:tr h="118376">
                <a:tc>
                  <a:txBody>
                    <a:bodyPr/>
                    <a:lstStyle/>
                    <a:p>
                      <a:pPr algn="l" fontAlgn="b"/>
                      <a:r>
                        <a:rPr lang="en-US" sz="700" b="0" i="0" u="none" strike="noStrike" dirty="0" err="1">
                          <a:solidFill>
                            <a:schemeClr val="tx1"/>
                          </a:solidFill>
                          <a:latin typeface="Calibri"/>
                        </a:rPr>
                        <a:t>Coccidioides</a:t>
                      </a:r>
                      <a:r>
                        <a:rPr lang="en-US" sz="700" b="0" i="0" u="none" strike="noStrike" dirty="0">
                          <a:solidFill>
                            <a:schemeClr val="tx1"/>
                          </a:solidFill>
                          <a:latin typeface="Calibri"/>
                        </a:rPr>
                        <a:t> </a:t>
                      </a:r>
                      <a:r>
                        <a:rPr lang="en-US" sz="700" b="0" i="0" u="none" strike="noStrike" dirty="0" err="1">
                          <a:solidFill>
                            <a:schemeClr val="tx1"/>
                          </a:solidFill>
                          <a:latin typeface="Calibri"/>
                        </a:rPr>
                        <a:t>posadasii</a:t>
                      </a:r>
                      <a:r>
                        <a:rPr lang="en-US" sz="700" b="0" i="0" u="none" strike="noStrike" dirty="0">
                          <a:solidFill>
                            <a:schemeClr val="tx1"/>
                          </a:solidFill>
                          <a:latin typeface="Calibri"/>
                        </a:rPr>
                        <a:t>/</a:t>
                      </a:r>
                      <a:r>
                        <a:rPr lang="en-US" sz="700" b="0" i="0" u="none" strike="noStrike" dirty="0" err="1">
                          <a:solidFill>
                            <a:schemeClr val="tx1"/>
                          </a:solidFill>
                          <a:latin typeface="Calibri"/>
                        </a:rPr>
                        <a:t>Coccidioides</a:t>
                      </a:r>
                      <a:r>
                        <a:rPr lang="en-US" sz="700" b="0" i="0" u="none" strike="noStrike" dirty="0">
                          <a:solidFill>
                            <a:schemeClr val="tx1"/>
                          </a:solidFill>
                          <a:latin typeface="Calibri"/>
                        </a:rPr>
                        <a:t> </a:t>
                      </a:r>
                      <a:r>
                        <a:rPr lang="en-US" sz="700" b="0" i="0" u="none" strike="noStrike" dirty="0" err="1">
                          <a:solidFill>
                            <a:schemeClr val="tx1"/>
                          </a:solidFill>
                          <a:latin typeface="Calibri"/>
                        </a:rPr>
                        <a:t>immitis</a:t>
                      </a:r>
                      <a:r>
                        <a:rPr lang="en-US" sz="700" b="0" i="0" u="none" strike="noStrike" dirty="0">
                          <a:solidFill>
                            <a:schemeClr val="tx1"/>
                          </a:solidFill>
                          <a:latin typeface="Calibri"/>
                        </a:rPr>
                        <a:t>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Burkholderia pseudomallei (formerly Pseudomonas pseudomallei)</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Sclerophthora rayssiae var zeae  </a:t>
                      </a: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Conotoxins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Hendra virus</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Synchytrium endobioticum</a:t>
                      </a:r>
                    </a:p>
                  </a:txBody>
                  <a:tcPr marL="5920" marR="5920" marT="5919" marB="0" anchor="b">
                    <a:lnL>
                      <a:noFill/>
                    </a:lnL>
                    <a:lnR>
                      <a:noFill/>
                    </a:lnR>
                    <a:lnT>
                      <a:noFill/>
                    </a:lnT>
                    <a:lnB>
                      <a:noFill/>
                    </a:lnB>
                  </a:tcPr>
                </a:tc>
              </a:tr>
              <a:tr h="118376">
                <a:tc>
                  <a:txBody>
                    <a:bodyPr/>
                    <a:lstStyle/>
                    <a:p>
                      <a:pPr algn="l" fontAlgn="b"/>
                      <a:r>
                        <a:rPr lang="en-US" sz="700" b="0" i="0" u="none" strike="noStrike" dirty="0" err="1">
                          <a:solidFill>
                            <a:schemeClr val="tx1"/>
                          </a:solidFill>
                          <a:latin typeface="Calibri"/>
                        </a:rPr>
                        <a:t>Coxiella</a:t>
                      </a:r>
                      <a:r>
                        <a:rPr lang="en-US" sz="700" b="0" i="0" u="none" strike="noStrike" dirty="0">
                          <a:solidFill>
                            <a:schemeClr val="tx1"/>
                          </a:solidFill>
                          <a:latin typeface="Calibri"/>
                        </a:rPr>
                        <a:t> </a:t>
                      </a:r>
                      <a:r>
                        <a:rPr lang="en-US" sz="700" b="0" i="0" u="none" strike="noStrike" dirty="0" err="1">
                          <a:solidFill>
                            <a:schemeClr val="tx1"/>
                          </a:solidFill>
                          <a:latin typeface="Calibri"/>
                        </a:rPr>
                        <a:t>burnetii</a:t>
                      </a:r>
                      <a:r>
                        <a:rPr lang="en-US" sz="700" b="0" i="0" u="none" strike="noStrike" dirty="0">
                          <a:solidFill>
                            <a:schemeClr val="tx1"/>
                          </a:solidFill>
                          <a:latin typeface="Calibri"/>
                        </a:rPr>
                        <a:t>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Nipah virus</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Xanthomonas oryzae</a:t>
                      </a: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Crimean-Congo haemorrhagic fever virus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fever virus</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Xylella fastidiosa (citrus variegated chlorosis strain)</a:t>
                      </a: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Diacetoxyscirpenol Rift Valley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Venezuelan Equine Encephalitis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Eastern Equine Encephalitis virus </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Ebola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Francisella tularensis </a:t>
                      </a:r>
                    </a:p>
                  </a:txBody>
                  <a:tcPr marL="5920" marR="5920" marT="5919" marB="0" anchor="b">
                    <a:lnL>
                      <a:noFill/>
                    </a:lnL>
                    <a:lnR>
                      <a:noFill/>
                    </a:lnR>
                    <a:lnT>
                      <a:noFill/>
                    </a:lnT>
                    <a:lnB>
                      <a:noFill/>
                    </a:lnB>
                  </a:tcPr>
                </a:tc>
                <a:tc>
                  <a:txBody>
                    <a:bodyPr/>
                    <a:lstStyle/>
                    <a:p>
                      <a:pPr algn="l" fontAlgn="b"/>
                      <a:r>
                        <a:rPr lang="en-US" sz="700" b="1" i="0" u="none" strike="noStrike">
                          <a:solidFill>
                            <a:schemeClr val="tx1"/>
                          </a:solidFill>
                          <a:latin typeface="Calibri"/>
                        </a:rPr>
                        <a:t>USDA SELECT AGENTS AND TOXINS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Lassa fever virus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African horse sickness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Marburg virus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African swine fever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Monkeypox virus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Akabane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dirty="0">
                          <a:solidFill>
                            <a:schemeClr val="tx1"/>
                          </a:solidFill>
                          <a:latin typeface="Calibri"/>
                        </a:rPr>
                        <a:t>Reconstructed replication competent forms of the 1918 Avian influenza virus or any CDS thereof</a:t>
                      </a:r>
                    </a:p>
                  </a:txBody>
                  <a:tcPr marL="5920" marR="5920" marT="5919" marB="0" anchor="b">
                    <a:lnL>
                      <a:noFill/>
                    </a:lnL>
                    <a:lnR>
                      <a:noFill/>
                    </a:lnR>
                    <a:lnT>
                      <a:noFill/>
                    </a:lnT>
                    <a:lnB>
                      <a:noFill/>
                    </a:lnB>
                  </a:tcPr>
                </a:tc>
                <a:tc>
                  <a:txBody>
                    <a:bodyPr/>
                    <a:lstStyle/>
                    <a:p>
                      <a:pPr algn="l" fontAlgn="b"/>
                      <a:r>
                        <a:rPr lang="en-US" sz="700" b="0" i="0" u="none" strike="noStrike" dirty="0">
                          <a:solidFill>
                            <a:schemeClr val="tx1"/>
                          </a:solidFill>
                          <a:latin typeface="Calibri"/>
                        </a:rPr>
                        <a:t>Bluetongue virus (exotic)</a:t>
                      </a:r>
                    </a:p>
                  </a:txBody>
                  <a:tcPr marL="5920" marR="5920" marT="5919" marB="0" anchor="b">
                    <a:lnL>
                      <a:noFill/>
                    </a:lnL>
                    <a:lnR>
                      <a:noFill/>
                    </a:lnR>
                    <a:lnT>
                      <a:noFill/>
                    </a:lnT>
                    <a:lnB>
                      <a:noFill/>
                    </a:lnB>
                  </a:tcPr>
                </a:tc>
                <a:tc>
                  <a:txBody>
                    <a:bodyPr/>
                    <a:lstStyle/>
                    <a:p>
                      <a:pPr algn="l" fontAlgn="b"/>
                      <a:endParaRPr lang="en-US" sz="700" b="0" i="0" u="none" strike="noStrike" dirty="0">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Ricin </a:t>
                      </a:r>
                    </a:p>
                  </a:txBody>
                  <a:tcPr marL="5920" marR="5920" marT="5919" marB="0" anchor="b">
                    <a:lnL>
                      <a:noFill/>
                    </a:lnL>
                    <a:lnR>
                      <a:noFill/>
                    </a:lnR>
                    <a:lnT>
                      <a:noFill/>
                    </a:lnT>
                    <a:lnB>
                      <a:noFill/>
                    </a:lnB>
                  </a:tcPr>
                </a:tc>
                <a:tc>
                  <a:txBody>
                    <a:bodyPr/>
                    <a:lstStyle/>
                    <a:p>
                      <a:pPr algn="l" fontAlgn="b"/>
                      <a:r>
                        <a:rPr lang="en-US" sz="700" b="0" i="0" u="none" strike="noStrike" kern="1200" dirty="0">
                          <a:solidFill>
                            <a:schemeClr val="tx1"/>
                          </a:solidFill>
                          <a:latin typeface="Calibri"/>
                          <a:ea typeface="+mn-ea"/>
                          <a:cs typeface="+mn-cs"/>
                        </a:rPr>
                        <a:t>Bovine spongiform encephalopathy agent</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Rickettsia prowazekii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Camel pox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Rickettsia rickettsii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Classical swine fever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dirty="0" err="1">
                          <a:solidFill>
                            <a:schemeClr val="tx1"/>
                          </a:solidFill>
                          <a:latin typeface="Calibri"/>
                        </a:rPr>
                        <a:t>Saxitoxin</a:t>
                      </a:r>
                      <a:r>
                        <a:rPr lang="en-US" sz="700" b="0" i="0" u="none" strike="noStrike" dirty="0">
                          <a:solidFill>
                            <a:schemeClr val="tx1"/>
                          </a:solidFill>
                          <a:latin typeface="Calibri"/>
                        </a:rPr>
                        <a:t>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Ehrlichia ruminantium (Heartwater)</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dirty="0">
                          <a:solidFill>
                            <a:schemeClr val="tx1"/>
                          </a:solidFill>
                          <a:latin typeface="Calibri"/>
                        </a:rPr>
                        <a:t>Shiga-like ribosome inactivating proteins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Foot-and-mouth disease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kern="1200" dirty="0" err="1">
                          <a:solidFill>
                            <a:schemeClr val="tx1"/>
                          </a:solidFill>
                          <a:latin typeface="Calibri"/>
                          <a:ea typeface="+mn-ea"/>
                          <a:cs typeface="+mn-cs"/>
                        </a:rPr>
                        <a:t>Shigatoxin</a:t>
                      </a:r>
                      <a:r>
                        <a:rPr lang="en-US" sz="700" b="0" i="0" u="none" strike="noStrike" kern="1200" dirty="0">
                          <a:solidFill>
                            <a:schemeClr val="tx1"/>
                          </a:solidFill>
                          <a:latin typeface="Calibri"/>
                          <a:ea typeface="+mn-ea"/>
                          <a:cs typeface="+mn-cs"/>
                        </a:rPr>
                        <a:t>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Goat pox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South American Haemorrhagic Fever viruses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Japanese encephalitis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Flexal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Lumpy skin disease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Guanarito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Malignant catarrhal fever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Junin Mycoplasma capricolum subspecies capripneumoniae</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Menangle virus</a:t>
                      </a:r>
                    </a:p>
                  </a:txBody>
                  <a:tcPr marL="5920" marR="5920" marT="5919" marB="0" anchor="b">
                    <a:lnL>
                      <a:noFill/>
                    </a:lnL>
                    <a:lnR>
                      <a:noFill/>
                    </a:lnR>
                    <a:lnT>
                      <a:noFill/>
                    </a:lnT>
                    <a:lnB>
                      <a:noFill/>
                    </a:lnB>
                  </a:tcPr>
                </a:tc>
                <a:tc>
                  <a:txBody>
                    <a:bodyPr/>
                    <a:lstStyle/>
                    <a:p>
                      <a:pPr algn="l" fontAlgn="b"/>
                      <a:endParaRPr lang="en-US" sz="700" b="0" i="0" u="none" strike="noStrike" dirty="0">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Machupo </a:t>
                      </a:r>
                    </a:p>
                  </a:txBody>
                  <a:tcPr marL="5920" marR="5920" marT="5919" marB="0" anchor="b">
                    <a:lnL>
                      <a:noFill/>
                    </a:lnL>
                    <a:lnR>
                      <a:noFill/>
                    </a:lnR>
                    <a:lnT>
                      <a:noFill/>
                    </a:lnT>
                    <a:lnB>
                      <a:noFill/>
                    </a:lnB>
                  </a:tcPr>
                </a:tc>
                <a:tc>
                  <a:txBody>
                    <a:bodyPr/>
                    <a:lstStyle/>
                    <a:p>
                      <a:pPr algn="l" fontAlgn="b"/>
                      <a:r>
                        <a:rPr lang="en-US" sz="700" b="0" i="0" u="none" strike="noStrike" dirty="0" err="1">
                          <a:solidFill>
                            <a:schemeClr val="tx1"/>
                          </a:solidFill>
                          <a:latin typeface="Calibri"/>
                        </a:rPr>
                        <a:t>Mycoplasma</a:t>
                      </a:r>
                      <a:r>
                        <a:rPr lang="en-US" sz="700" b="0" i="0" u="none" strike="noStrike" dirty="0">
                          <a:solidFill>
                            <a:schemeClr val="tx1"/>
                          </a:solidFill>
                          <a:latin typeface="Calibri"/>
                        </a:rPr>
                        <a:t> </a:t>
                      </a:r>
                      <a:r>
                        <a:rPr lang="en-US" sz="700" b="0" i="0" u="none" strike="noStrike" dirty="0" err="1">
                          <a:solidFill>
                            <a:schemeClr val="tx1"/>
                          </a:solidFill>
                          <a:latin typeface="Calibri"/>
                        </a:rPr>
                        <a:t>mycoides</a:t>
                      </a:r>
                      <a:r>
                        <a:rPr lang="en-US" sz="700" b="0" i="0" u="none" strike="noStrike" dirty="0">
                          <a:solidFill>
                            <a:schemeClr val="tx1"/>
                          </a:solidFill>
                          <a:latin typeface="Calibri"/>
                        </a:rPr>
                        <a:t> subspecies </a:t>
                      </a:r>
                      <a:r>
                        <a:rPr lang="en-US" sz="700" b="0" i="0" u="none" strike="noStrike" dirty="0" err="1">
                          <a:solidFill>
                            <a:schemeClr val="tx1"/>
                          </a:solidFill>
                          <a:latin typeface="Calibri"/>
                        </a:rPr>
                        <a:t>mycoides</a:t>
                      </a:r>
                      <a:r>
                        <a:rPr lang="en-US" sz="700" b="0" i="0" u="none" strike="noStrike" dirty="0">
                          <a:solidFill>
                            <a:schemeClr val="tx1"/>
                          </a:solidFill>
                          <a:latin typeface="Calibri"/>
                        </a:rPr>
                        <a:t> small</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Sabia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colony (MmmSC) (contagious bovine pleuropneumonia)</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Staphylococcal enterotoxins  </a:t>
                      </a:r>
                    </a:p>
                  </a:txBody>
                  <a:tcPr marL="5920" marR="5920" marT="5919" marB="0" anchor="b">
                    <a:lnL>
                      <a:noFill/>
                    </a:lnL>
                    <a:lnR>
                      <a:noFill/>
                    </a:lnR>
                    <a:lnT>
                      <a:noFill/>
                    </a:lnT>
                    <a:lnB>
                      <a:noFill/>
                    </a:lnB>
                  </a:tcPr>
                </a:tc>
                <a:tc>
                  <a:txBody>
                    <a:bodyPr/>
                    <a:lstStyle/>
                    <a:p>
                      <a:pPr algn="l" fontAlgn="b"/>
                      <a:r>
                        <a:rPr lang="fr-FR" sz="700" b="0" i="0" u="none" strike="noStrike">
                          <a:solidFill>
                            <a:schemeClr val="tx1"/>
                          </a:solidFill>
                          <a:latin typeface="Calibri"/>
                        </a:rPr>
                        <a:t>Peste des petits ruminants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T-2 toxin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Rinderpest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kern="1200" dirty="0" err="1">
                          <a:solidFill>
                            <a:schemeClr val="tx1"/>
                          </a:solidFill>
                          <a:latin typeface="Calibri"/>
                          <a:ea typeface="+mn-ea"/>
                          <a:cs typeface="+mn-cs"/>
                        </a:rPr>
                        <a:t>Tetrodotoxin</a:t>
                      </a:r>
                      <a:r>
                        <a:rPr lang="en-US" sz="700" b="0" i="0" u="none" strike="noStrike" kern="1200" dirty="0">
                          <a:solidFill>
                            <a:schemeClr val="tx1"/>
                          </a:solidFill>
                          <a:latin typeface="Calibri"/>
                          <a:ea typeface="+mn-ea"/>
                          <a:cs typeface="+mn-cs"/>
                        </a:rPr>
                        <a:t>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Sheep pox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Tick-borne encephalitis complex (flavi) viruses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Swine vesicular disease virus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Variola major virus (Smallpox virus)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Vesicular stomatitis virus (exotic): Indiana subtypes</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a:solidFill>
                            <a:schemeClr val="tx1"/>
                          </a:solidFill>
                          <a:latin typeface="Calibri"/>
                        </a:rPr>
                        <a:t>Variola minor virus (Alastrim)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VSV-IN2, VSV-IN3</a:t>
                      </a:r>
                    </a:p>
                  </a:txBody>
                  <a:tcPr marL="5920" marR="5920" marT="5919" marB="0" anchor="b">
                    <a:lnL>
                      <a:noFill/>
                    </a:lnL>
                    <a:lnR>
                      <a:noFill/>
                    </a:lnR>
                    <a:lnT>
                      <a:noFill/>
                    </a:lnT>
                    <a:lnB>
                      <a:noFill/>
                    </a:lnB>
                  </a:tcPr>
                </a:tc>
                <a:tc>
                  <a:txBody>
                    <a:bodyPr/>
                    <a:lstStyle/>
                    <a:p>
                      <a:pPr algn="l" fontAlgn="b"/>
                      <a:endParaRPr lang="en-US" sz="700" b="0" i="0" u="none" strike="noStrike">
                        <a:solidFill>
                          <a:schemeClr val="tx1"/>
                        </a:solidFill>
                        <a:latin typeface="Calibri"/>
                      </a:endParaRPr>
                    </a:p>
                  </a:txBody>
                  <a:tcPr marL="5920" marR="5920" marT="5919" marB="0" anchor="b">
                    <a:lnL>
                      <a:noFill/>
                    </a:lnL>
                    <a:lnR>
                      <a:noFill/>
                    </a:lnR>
                    <a:lnT>
                      <a:noFill/>
                    </a:lnT>
                    <a:lnB>
                      <a:noFill/>
                    </a:lnB>
                  </a:tcPr>
                </a:tc>
              </a:tr>
              <a:tr h="118376">
                <a:tc>
                  <a:txBody>
                    <a:bodyPr/>
                    <a:lstStyle/>
                    <a:p>
                      <a:pPr algn="l" fontAlgn="b"/>
                      <a:r>
                        <a:rPr lang="en-US" sz="700" b="0" i="0" u="none" strike="noStrike" kern="1200" dirty="0" err="1">
                          <a:solidFill>
                            <a:schemeClr val="tx1"/>
                          </a:solidFill>
                          <a:latin typeface="Calibri"/>
                          <a:ea typeface="+mn-ea"/>
                          <a:cs typeface="+mn-cs"/>
                        </a:rPr>
                        <a:t>Yersinia</a:t>
                      </a:r>
                      <a:r>
                        <a:rPr lang="en-US" sz="700" b="0" i="0" u="none" strike="noStrike" kern="1200" dirty="0">
                          <a:solidFill>
                            <a:schemeClr val="tx1"/>
                          </a:solidFill>
                          <a:latin typeface="Calibri"/>
                          <a:ea typeface="+mn-ea"/>
                          <a:cs typeface="+mn-cs"/>
                        </a:rPr>
                        <a:t> </a:t>
                      </a:r>
                      <a:r>
                        <a:rPr lang="en-US" sz="700" b="0" i="0" u="none" strike="noStrike" kern="1200" dirty="0" err="1">
                          <a:solidFill>
                            <a:schemeClr val="tx1"/>
                          </a:solidFill>
                          <a:latin typeface="Calibri"/>
                          <a:ea typeface="+mn-ea"/>
                          <a:cs typeface="+mn-cs"/>
                        </a:rPr>
                        <a:t>pestis</a:t>
                      </a:r>
                      <a:r>
                        <a:rPr lang="en-US" sz="700" b="0" i="0" u="none" strike="noStrike" kern="1200" dirty="0">
                          <a:solidFill>
                            <a:schemeClr val="tx1"/>
                          </a:solidFill>
                          <a:latin typeface="Calibri"/>
                          <a:ea typeface="+mn-ea"/>
                          <a:cs typeface="+mn-cs"/>
                        </a:rPr>
                        <a:t> </a:t>
                      </a:r>
                    </a:p>
                  </a:txBody>
                  <a:tcPr marL="5920" marR="5920" marT="5919" marB="0" anchor="b">
                    <a:lnL>
                      <a:noFill/>
                    </a:lnL>
                    <a:lnR>
                      <a:noFill/>
                    </a:lnR>
                    <a:lnT>
                      <a:noFill/>
                    </a:lnT>
                    <a:lnB>
                      <a:noFill/>
                    </a:lnB>
                  </a:tcPr>
                </a:tc>
                <a:tc>
                  <a:txBody>
                    <a:bodyPr/>
                    <a:lstStyle/>
                    <a:p>
                      <a:pPr algn="l" fontAlgn="b"/>
                      <a:r>
                        <a:rPr lang="en-US" sz="700" b="0" i="0" u="none" strike="noStrike">
                          <a:solidFill>
                            <a:schemeClr val="tx1"/>
                          </a:solidFill>
                          <a:latin typeface="Calibri"/>
                        </a:rPr>
                        <a:t>Virulent Newcastle disease virus1</a:t>
                      </a:r>
                    </a:p>
                  </a:txBody>
                  <a:tcPr marL="5920" marR="5920" marT="5919" marB="0" anchor="b">
                    <a:lnL>
                      <a:noFill/>
                    </a:lnL>
                    <a:lnR>
                      <a:noFill/>
                    </a:lnR>
                    <a:lnT>
                      <a:noFill/>
                    </a:lnT>
                    <a:lnB>
                      <a:noFill/>
                    </a:lnB>
                  </a:tcPr>
                </a:tc>
                <a:tc>
                  <a:txBody>
                    <a:bodyPr/>
                    <a:lstStyle/>
                    <a:p>
                      <a:pPr algn="l" fontAlgn="b"/>
                      <a:endParaRPr lang="en-US" sz="700" b="0" i="0" u="none" strike="noStrike" dirty="0">
                        <a:solidFill>
                          <a:schemeClr val="tx1"/>
                        </a:solidFill>
                        <a:latin typeface="Calibri"/>
                      </a:endParaRPr>
                    </a:p>
                  </a:txBody>
                  <a:tcPr marL="5920" marR="5920" marT="5919" marB="0" anchor="b">
                    <a:lnL>
                      <a:noFill/>
                    </a:lnL>
                    <a:lnR>
                      <a:noFill/>
                    </a:lnR>
                    <a:lnT>
                      <a:noFill/>
                    </a:lnT>
                    <a:lnB>
                      <a:noFill/>
                    </a:lnB>
                  </a:tcPr>
                </a:tc>
              </a:tr>
            </a:tbl>
          </a:graphicData>
        </a:graphic>
      </p:graphicFrame>
      <p:pic>
        <p:nvPicPr>
          <p:cNvPr id="10" name="Picture 2" descr="C:\Users\jcanderson_Home\Desktop\tetrod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38601" y="4876800"/>
            <a:ext cx="701675"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Line Callout 2 10"/>
          <p:cNvSpPr/>
          <p:nvPr/>
        </p:nvSpPr>
        <p:spPr>
          <a:xfrm>
            <a:off x="6172200" y="1143000"/>
            <a:ext cx="1828800" cy="457200"/>
          </a:xfrm>
          <a:prstGeom prst="borderCallout2">
            <a:avLst>
              <a:gd name="adj1" fmla="val 23438"/>
              <a:gd name="adj2" fmla="val 372"/>
              <a:gd name="adj3" fmla="val 18750"/>
              <a:gd name="adj4" fmla="val -16667"/>
              <a:gd name="adj5" fmla="val 53125"/>
              <a:gd name="adj6" fmla="val -24122"/>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eaLnBrk="0" fontAlgn="b" hangingPunct="0">
              <a:defRPr/>
            </a:pPr>
            <a:r>
              <a:rPr lang="en-US" dirty="0">
                <a:solidFill>
                  <a:schemeClr val="tx1"/>
                </a:solidFill>
              </a:rPr>
              <a:t>Bacillus </a:t>
            </a:r>
            <a:r>
              <a:rPr lang="en-US" dirty="0" err="1">
                <a:solidFill>
                  <a:schemeClr val="tx1"/>
                </a:solidFill>
              </a:rPr>
              <a:t>anthracis</a:t>
            </a:r>
            <a:endParaRPr lang="en-US" dirty="0">
              <a:solidFill>
                <a:schemeClr val="tx1"/>
              </a:solidFill>
            </a:endParaRPr>
          </a:p>
        </p:txBody>
      </p:sp>
      <p:sp>
        <p:nvSpPr>
          <p:cNvPr id="12" name="Line Callout 2 11"/>
          <p:cNvSpPr/>
          <p:nvPr/>
        </p:nvSpPr>
        <p:spPr>
          <a:xfrm>
            <a:off x="2819400" y="1295400"/>
            <a:ext cx="2438400" cy="457200"/>
          </a:xfrm>
          <a:prstGeom prst="borderCallout2">
            <a:avLst>
              <a:gd name="adj1" fmla="val 23438"/>
              <a:gd name="adj2" fmla="val 372"/>
              <a:gd name="adj3" fmla="val 18750"/>
              <a:gd name="adj4" fmla="val -16667"/>
              <a:gd name="adj5" fmla="val 53125"/>
              <a:gd name="adj6" fmla="val -24122"/>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eaLnBrk="0" fontAlgn="b" hangingPunct="0">
              <a:defRPr/>
            </a:pPr>
            <a:r>
              <a:rPr lang="en-US" dirty="0" err="1">
                <a:solidFill>
                  <a:schemeClr val="tx1"/>
                </a:solidFill>
              </a:rPr>
              <a:t>Botulinum</a:t>
            </a:r>
            <a:r>
              <a:rPr lang="en-US" dirty="0">
                <a:solidFill>
                  <a:schemeClr val="tx1"/>
                </a:solidFill>
              </a:rPr>
              <a:t> neurotoxin</a:t>
            </a:r>
          </a:p>
        </p:txBody>
      </p:sp>
      <p:sp>
        <p:nvSpPr>
          <p:cNvPr id="13" name="Line Callout 2 12"/>
          <p:cNvSpPr/>
          <p:nvPr/>
        </p:nvSpPr>
        <p:spPr>
          <a:xfrm>
            <a:off x="2895600" y="3048000"/>
            <a:ext cx="2438400" cy="457200"/>
          </a:xfrm>
          <a:prstGeom prst="borderCallout2">
            <a:avLst>
              <a:gd name="adj1" fmla="val 23438"/>
              <a:gd name="adj2" fmla="val 372"/>
              <a:gd name="adj3" fmla="val 18750"/>
              <a:gd name="adj4" fmla="val -16667"/>
              <a:gd name="adj5" fmla="val 53125"/>
              <a:gd name="adj6" fmla="val -24122"/>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eaLnBrk="0" fontAlgn="b" hangingPunct="0">
              <a:defRPr/>
            </a:pPr>
            <a:r>
              <a:rPr lang="en-US" dirty="0">
                <a:solidFill>
                  <a:schemeClr val="tx1"/>
                </a:solidFill>
              </a:rPr>
              <a:t>Reconstructed 1918 Flu</a:t>
            </a:r>
          </a:p>
        </p:txBody>
      </p:sp>
    </p:spTree>
    <p:custDataLst>
      <p:tags r:id="rId1"/>
    </p:custDataLst>
    <p:extLst>
      <p:ext uri="{BB962C8B-B14F-4D97-AF65-F5344CB8AC3E}">
        <p14:creationId xmlns:p14="http://schemas.microsoft.com/office/powerpoint/2010/main" val="7501448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JCAnderson\Documents\Courses\SynBio Bootcamp\_Human Practices Day\bua1.jpg"/>
          <p:cNvPicPr>
            <a:picLocks noChangeAspect="1" noChangeArrowheads="1"/>
          </p:cNvPicPr>
          <p:nvPr/>
        </p:nvPicPr>
        <p:blipFill>
          <a:blip r:embed="rId2" cstate="print"/>
          <a:srcRect/>
          <a:stretch>
            <a:fillRect/>
          </a:stretch>
        </p:blipFill>
        <p:spPr bwMode="auto">
          <a:xfrm rot="20915564">
            <a:off x="2356406" y="1135561"/>
            <a:ext cx="3765333" cy="571129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6386" name="TextBox 4"/>
          <p:cNvSpPr txBox="1">
            <a:spLocks noChangeArrowheads="1"/>
          </p:cNvSpPr>
          <p:nvPr/>
        </p:nvSpPr>
        <p:spPr bwMode="auto">
          <a:xfrm>
            <a:off x="1828800" y="130176"/>
            <a:ext cx="86106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3600">
                <a:latin typeface="Rockwell Extra Bold" panose="02060903040505020403" pitchFamily="18" charset="0"/>
              </a:rPr>
              <a:t>Biological Use Authorization</a:t>
            </a:r>
            <a:endParaRPr lang="en-US" sz="3200">
              <a:latin typeface="Rockwell Extra Bold" panose="02060903040505020403" pitchFamily="18" charset="0"/>
            </a:endParaRPr>
          </a:p>
        </p:txBody>
      </p:sp>
      <p:pic>
        <p:nvPicPr>
          <p:cNvPr id="6" name="Picture 3" descr="C:\Users\JCAnderson\Documents\Courses\SynBio Bootcamp\_Human Practices Day\bua2.jpg"/>
          <p:cNvPicPr>
            <a:picLocks noChangeAspect="1" noChangeArrowheads="1"/>
          </p:cNvPicPr>
          <p:nvPr/>
        </p:nvPicPr>
        <p:blipFill>
          <a:blip r:embed="rId3" cstate="print"/>
          <a:srcRect/>
          <a:stretch>
            <a:fillRect/>
          </a:stretch>
        </p:blipFill>
        <p:spPr bwMode="auto">
          <a:xfrm>
            <a:off x="4191000" y="854160"/>
            <a:ext cx="3810000" cy="590905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7" name="Picture 4" descr="C:\Users\JCAnderson\Documents\Courses\SynBio Bootcamp\_Human Practices Day\bua3.jpg"/>
          <p:cNvPicPr>
            <a:picLocks noChangeAspect="1" noChangeArrowheads="1"/>
          </p:cNvPicPr>
          <p:nvPr/>
        </p:nvPicPr>
        <p:blipFill>
          <a:blip r:embed="rId4" cstate="print"/>
          <a:srcRect/>
          <a:stretch>
            <a:fillRect/>
          </a:stretch>
        </p:blipFill>
        <p:spPr bwMode="auto">
          <a:xfrm rot="485284">
            <a:off x="6325397" y="1124414"/>
            <a:ext cx="3732791" cy="57912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2492575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4000">
                <a:latin typeface="Rockwell Extra Bold" panose="02060903040505020403" pitchFamily="18" charset="0"/>
              </a:rPr>
              <a:t>Enforcement</a:t>
            </a:r>
            <a:endParaRPr lang="en-US" sz="3600">
              <a:latin typeface="Rockwell Extra Bold" panose="02060903040505020403" pitchFamily="18" charset="0"/>
            </a:endParaRPr>
          </a:p>
        </p:txBody>
      </p:sp>
      <p:sp>
        <p:nvSpPr>
          <p:cNvPr id="12" name="Rectangle 11"/>
          <p:cNvSpPr>
            <a:spLocks noChangeArrowheads="1"/>
          </p:cNvSpPr>
          <p:nvPr/>
        </p:nvSpPr>
        <p:spPr bwMode="auto">
          <a:xfrm>
            <a:off x="1981200" y="1219201"/>
            <a:ext cx="8001000" cy="3662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sz="2400">
                <a:solidFill>
                  <a:schemeClr val="tx1"/>
                </a:solidFill>
                <a:latin typeface="Arial" panose="020B0604020202020204" pitchFamily="34" charset="0"/>
                <a:ea typeface="ＭＳ Ｐゴシック" panose="020B0600070205080204" pitchFamily="34" charset="-128"/>
              </a:defRPr>
            </a:lvl1pPr>
            <a:lvl2pPr marL="914400" indent="-45720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buFont typeface="Wingdings" panose="05000000000000000000" pitchFamily="2" charset="2"/>
              <a:buChar char="§"/>
            </a:pPr>
            <a:r>
              <a:rPr lang="en-US" sz="3200" dirty="0">
                <a:latin typeface="Calibri" panose="020F0502020204030204" pitchFamily="34" charset="0"/>
              </a:rPr>
              <a:t>Punishment</a:t>
            </a:r>
          </a:p>
          <a:p>
            <a:pPr lvl="1">
              <a:buFont typeface="Wingdings" panose="05000000000000000000" pitchFamily="2" charset="2"/>
              <a:buChar char="§"/>
            </a:pPr>
            <a:r>
              <a:rPr lang="en-US" dirty="0">
                <a:latin typeface="Calibri" panose="020F0502020204030204" pitchFamily="34" charset="0"/>
              </a:rPr>
              <a:t>Institutions could lose permits, get shut down, be charged fines, etc.</a:t>
            </a:r>
          </a:p>
          <a:p>
            <a:pPr lvl="1">
              <a:buFont typeface="Wingdings" panose="05000000000000000000" pitchFamily="2" charset="2"/>
              <a:buChar char="§"/>
            </a:pPr>
            <a:r>
              <a:rPr lang="en-US" dirty="0">
                <a:latin typeface="Calibri" panose="020F0502020204030204" pitchFamily="34" charset="0"/>
              </a:rPr>
              <a:t>For </a:t>
            </a:r>
            <a:r>
              <a:rPr lang="ja-JP" altLang="en-US" dirty="0">
                <a:latin typeface="Calibri" panose="020F0502020204030204" pitchFamily="34" charset="0"/>
              </a:rPr>
              <a:t>“</a:t>
            </a:r>
            <a:r>
              <a:rPr lang="en-US" altLang="ja-JP" dirty="0">
                <a:latin typeface="Calibri" panose="020F0502020204030204" pitchFamily="34" charset="0"/>
              </a:rPr>
              <a:t>select agents</a:t>
            </a:r>
            <a:r>
              <a:rPr lang="ja-JP" altLang="en-US" dirty="0">
                <a:latin typeface="Calibri" panose="020F0502020204030204" pitchFamily="34" charset="0"/>
              </a:rPr>
              <a:t>”</a:t>
            </a:r>
            <a:r>
              <a:rPr lang="en-US" altLang="ja-JP" dirty="0">
                <a:latin typeface="Calibri" panose="020F0502020204030204" pitchFamily="34" charset="0"/>
              </a:rPr>
              <a:t> there is potentially jail time</a:t>
            </a:r>
          </a:p>
          <a:p>
            <a:pPr lvl="1"/>
            <a:r>
              <a:rPr lang="en-US" dirty="0">
                <a:latin typeface="Calibri" panose="020F0502020204030204" pitchFamily="34" charset="0"/>
              </a:rPr>
              <a:t>	</a:t>
            </a:r>
          </a:p>
          <a:p>
            <a:pPr>
              <a:buFont typeface="Wingdings" panose="05000000000000000000" pitchFamily="2" charset="2"/>
              <a:buChar char="§"/>
            </a:pPr>
            <a:r>
              <a:rPr lang="en-US" sz="3200" dirty="0">
                <a:latin typeface="Calibri" panose="020F0502020204030204" pitchFamily="34" charset="0"/>
              </a:rPr>
              <a:t>Prevention</a:t>
            </a:r>
          </a:p>
          <a:p>
            <a:pPr lvl="1">
              <a:buFont typeface="Wingdings" panose="05000000000000000000" pitchFamily="2" charset="2"/>
              <a:buChar char="§"/>
            </a:pPr>
            <a:r>
              <a:rPr lang="en-US" dirty="0">
                <a:latin typeface="Calibri" panose="020F0502020204030204" pitchFamily="34" charset="0"/>
              </a:rPr>
              <a:t>Administrative </a:t>
            </a:r>
            <a:r>
              <a:rPr lang="en-US" dirty="0" smtClean="0">
                <a:latin typeface="Calibri" panose="020F0502020204030204" pitchFamily="34" charset="0"/>
              </a:rPr>
              <a:t>controls (Ex</a:t>
            </a:r>
            <a:r>
              <a:rPr lang="en-US" dirty="0">
                <a:latin typeface="Calibri" panose="020F0502020204030204" pitchFamily="34" charset="0"/>
              </a:rPr>
              <a:t>. </a:t>
            </a:r>
            <a:r>
              <a:rPr lang="en-US" i="1" dirty="0" err="1">
                <a:latin typeface="Calibri" panose="020F0502020204030204" pitchFamily="34" charset="0"/>
              </a:rPr>
              <a:t>Xanthomonas</a:t>
            </a:r>
            <a:r>
              <a:rPr lang="en-US" i="1" dirty="0">
                <a:latin typeface="Calibri" panose="020F0502020204030204" pitchFamily="34" charset="0"/>
              </a:rPr>
              <a:t> </a:t>
            </a:r>
            <a:r>
              <a:rPr lang="en-US" i="1" dirty="0" err="1" smtClean="0">
                <a:latin typeface="Calibri" panose="020F0502020204030204" pitchFamily="34" charset="0"/>
              </a:rPr>
              <a:t>holcicola</a:t>
            </a:r>
            <a:r>
              <a:rPr lang="en-US" dirty="0" smtClean="0">
                <a:latin typeface="Calibri" panose="020F0502020204030204" pitchFamily="34" charset="0"/>
              </a:rPr>
              <a:t>)</a:t>
            </a:r>
            <a:endParaRPr lang="en-US" dirty="0">
              <a:latin typeface="Calibri" panose="020F0502020204030204" pitchFamily="34" charset="0"/>
            </a:endParaRPr>
          </a:p>
          <a:p>
            <a:pPr lvl="1">
              <a:buFont typeface="Wingdings" panose="05000000000000000000" pitchFamily="2" charset="2"/>
              <a:buChar char="§"/>
            </a:pPr>
            <a:r>
              <a:rPr lang="en-US" dirty="0">
                <a:latin typeface="Calibri" panose="020F0502020204030204" pitchFamily="34" charset="0"/>
              </a:rPr>
              <a:t>How do administrative controls work in a cheap, fast, available DNA synthesis world?</a:t>
            </a:r>
          </a:p>
        </p:txBody>
      </p:sp>
    </p:spTree>
    <p:custDataLst>
      <p:tags r:id="rId1"/>
    </p:custDataLst>
    <p:extLst>
      <p:ext uri="{BB962C8B-B14F-4D97-AF65-F5344CB8AC3E}">
        <p14:creationId xmlns:p14="http://schemas.microsoft.com/office/powerpoint/2010/main" val="1323675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extBox 3"/>
          <p:cNvSpPr txBox="1">
            <a:spLocks noChangeArrowheads="1"/>
          </p:cNvSpPr>
          <p:nvPr/>
        </p:nvSpPr>
        <p:spPr bwMode="auto">
          <a:xfrm>
            <a:off x="1828800" y="130176"/>
            <a:ext cx="86106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3600">
                <a:latin typeface="Rockwell Extra Bold" panose="02060903040505020403" pitchFamily="18" charset="0"/>
              </a:rPr>
              <a:t>Dual use</a:t>
            </a:r>
            <a:endParaRPr lang="en-US" sz="3200">
              <a:latin typeface="Rockwell Extra Bold" panose="02060903040505020403" pitchFamily="18" charset="0"/>
            </a:endParaRPr>
          </a:p>
        </p:txBody>
      </p:sp>
      <p:sp>
        <p:nvSpPr>
          <p:cNvPr id="29698" name="Rectangle 3"/>
          <p:cNvSpPr txBox="1">
            <a:spLocks noChangeArrowheads="1"/>
          </p:cNvSpPr>
          <p:nvPr/>
        </p:nvSpPr>
        <p:spPr bwMode="auto">
          <a:xfrm>
            <a:off x="2090738" y="2133600"/>
            <a:ext cx="4538662"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0000"/>
              </a:lnSpc>
              <a:spcBef>
                <a:spcPct val="20000"/>
              </a:spcBef>
              <a:buClr>
                <a:srgbClr val="C6D9F1"/>
              </a:buClr>
              <a:buFont typeface="Wingdings" panose="05000000000000000000" pitchFamily="2" charset="2"/>
              <a:buChar char="o"/>
            </a:pPr>
            <a:r>
              <a:rPr lang="en-US" sz="2800">
                <a:latin typeface="Calibri" panose="020F0502020204030204" pitchFamily="34" charset="0"/>
              </a:rPr>
              <a:t>Can your work, or part of your work, be used to cause harm in the hands of the unscrupulous?</a:t>
            </a:r>
          </a:p>
          <a:p>
            <a:pPr eaLnBrk="1" hangingPunct="1">
              <a:lnSpc>
                <a:spcPct val="90000"/>
              </a:lnSpc>
              <a:spcBef>
                <a:spcPct val="20000"/>
              </a:spcBef>
              <a:buClr>
                <a:srgbClr val="C6D9F1"/>
              </a:buClr>
              <a:buFont typeface="Wingdings" panose="05000000000000000000" pitchFamily="2" charset="2"/>
              <a:buChar char="o"/>
            </a:pPr>
            <a:r>
              <a:rPr lang="en-US" sz="2800">
                <a:latin typeface="Calibri" panose="020F0502020204030204" pitchFamily="34" charset="0"/>
              </a:rPr>
              <a:t>Example: botulinum toxin (Botox) has a number of medical uses</a:t>
            </a:r>
          </a:p>
        </p:txBody>
      </p:sp>
      <p:grpSp>
        <p:nvGrpSpPr>
          <p:cNvPr id="3" name="Group 2"/>
          <p:cNvGrpSpPr>
            <a:grpSpLocks/>
          </p:cNvGrpSpPr>
          <p:nvPr/>
        </p:nvGrpSpPr>
        <p:grpSpPr bwMode="auto">
          <a:xfrm>
            <a:off x="6705600" y="1828800"/>
            <a:ext cx="3581400" cy="3722688"/>
            <a:chOff x="5181600" y="1295400"/>
            <a:chExt cx="3581400" cy="3722132"/>
          </a:xfrm>
        </p:grpSpPr>
        <p:pic>
          <p:nvPicPr>
            <p:cNvPr id="31748" name="Picture 1" descr="Clostridium_botulinum_0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81600" y="1295400"/>
              <a:ext cx="3581400" cy="3387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9" name="TextBox 5"/>
            <p:cNvSpPr txBox="1">
              <a:spLocks noChangeArrowheads="1"/>
            </p:cNvSpPr>
            <p:nvPr/>
          </p:nvSpPr>
          <p:spPr bwMode="auto">
            <a:xfrm>
              <a:off x="6172200" y="4648200"/>
              <a:ext cx="159530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sz="1800" b="1"/>
                <a:t>C. botulinum</a:t>
              </a:r>
            </a:p>
          </p:txBody>
        </p:sp>
      </p:grpSp>
    </p:spTree>
    <p:custDataLst>
      <p:tags r:id="rId1"/>
    </p:custDataLst>
    <p:extLst>
      <p:ext uri="{BB962C8B-B14F-4D97-AF65-F5344CB8AC3E}">
        <p14:creationId xmlns:p14="http://schemas.microsoft.com/office/powerpoint/2010/main" val="730225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9698">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9698">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4000">
                <a:latin typeface="Rockwell Extra Bold" panose="02060903040505020403" pitchFamily="18" charset="0"/>
              </a:rPr>
              <a:t>Be aware of:</a:t>
            </a:r>
            <a:endParaRPr lang="en-US">
              <a:latin typeface="Rockwell Extra Bold" panose="02060903040505020403" pitchFamily="18" charset="0"/>
            </a:endParaRPr>
          </a:p>
        </p:txBody>
      </p:sp>
      <p:sp>
        <p:nvSpPr>
          <p:cNvPr id="5" name="Rectangle 4"/>
          <p:cNvSpPr/>
          <p:nvPr/>
        </p:nvSpPr>
        <p:spPr>
          <a:xfrm>
            <a:off x="1981200" y="1460501"/>
            <a:ext cx="8382000" cy="3540125"/>
          </a:xfrm>
          <a:prstGeom prst="rect">
            <a:avLst/>
          </a:prstGeom>
        </p:spPr>
        <p:txBody>
          <a:bodyPr>
            <a:spAutoFit/>
          </a:bodyPr>
          <a:lstStyle/>
          <a:p>
            <a:pPr marL="914400" lvl="1" indent="-457200" eaLnBrk="0" hangingPunct="0">
              <a:defRPr/>
            </a:pPr>
            <a:r>
              <a:rPr lang="en-US" sz="2400" dirty="0">
                <a:latin typeface="Calibri" pitchFamily="34" charset="0"/>
              </a:rPr>
              <a:t>	</a:t>
            </a:r>
          </a:p>
          <a:p>
            <a:pPr marL="457200" indent="-457200" eaLnBrk="0" hangingPunct="0">
              <a:buFont typeface="Wingdings" pitchFamily="2" charset="2"/>
              <a:buChar char="§"/>
              <a:defRPr/>
            </a:pPr>
            <a:r>
              <a:rPr lang="en-US" sz="3200" dirty="0">
                <a:latin typeface="Calibri" pitchFamily="34" charset="0"/>
              </a:rPr>
              <a:t>The organization(s) overseeing your work</a:t>
            </a:r>
          </a:p>
          <a:p>
            <a:pPr marL="457200" indent="-457200" eaLnBrk="0" hangingPunct="0">
              <a:buFont typeface="Wingdings" pitchFamily="2" charset="2"/>
              <a:buChar char="§"/>
              <a:defRPr/>
            </a:pPr>
            <a:endParaRPr lang="en-US" sz="2400" dirty="0">
              <a:latin typeface="Calibri" pitchFamily="34" charset="0"/>
            </a:endParaRPr>
          </a:p>
          <a:p>
            <a:pPr marL="457200" indent="-457200" eaLnBrk="0" hangingPunct="0">
              <a:buFont typeface="Wingdings" pitchFamily="2" charset="2"/>
              <a:buChar char="§"/>
              <a:defRPr/>
            </a:pPr>
            <a:r>
              <a:rPr lang="en-US" sz="3200" dirty="0">
                <a:latin typeface="Calibri" pitchFamily="34" charset="0"/>
              </a:rPr>
              <a:t>Appropriate biohazard level</a:t>
            </a:r>
          </a:p>
          <a:p>
            <a:pPr marL="457200" indent="-457200" eaLnBrk="0" hangingPunct="0">
              <a:buFont typeface="Wingdings" pitchFamily="2" charset="2"/>
              <a:buChar char="§"/>
              <a:defRPr/>
            </a:pPr>
            <a:endParaRPr lang="en-US" sz="2400" dirty="0">
              <a:latin typeface="Calibri" pitchFamily="34" charset="0"/>
            </a:endParaRPr>
          </a:p>
          <a:p>
            <a:pPr marL="457200" indent="-457200" eaLnBrk="0" hangingPunct="0">
              <a:buFont typeface="Wingdings" pitchFamily="2" charset="2"/>
              <a:buChar char="§"/>
              <a:defRPr/>
            </a:pPr>
            <a:r>
              <a:rPr lang="en-US" sz="3200" dirty="0">
                <a:latin typeface="Calibri" pitchFamily="34" charset="0"/>
              </a:rPr>
              <a:t>Any select agents involved</a:t>
            </a:r>
          </a:p>
          <a:p>
            <a:pPr marL="457200" indent="-457200" eaLnBrk="0" hangingPunct="0">
              <a:buFont typeface="Wingdings" pitchFamily="2" charset="2"/>
              <a:buChar char="§"/>
              <a:defRPr/>
            </a:pPr>
            <a:endParaRPr lang="en-US" sz="2400" dirty="0">
              <a:latin typeface="Calibri" pitchFamily="34" charset="0"/>
            </a:endParaRPr>
          </a:p>
          <a:p>
            <a:pPr marL="457200" indent="-457200" eaLnBrk="0" hangingPunct="0">
              <a:buFont typeface="Wingdings" pitchFamily="2" charset="2"/>
              <a:buChar char="§"/>
              <a:defRPr/>
            </a:pPr>
            <a:r>
              <a:rPr lang="en-US" sz="3200" dirty="0">
                <a:latin typeface="Calibri" pitchFamily="34" charset="0"/>
              </a:rPr>
              <a:t>Potential for dual use</a:t>
            </a:r>
          </a:p>
        </p:txBody>
      </p:sp>
    </p:spTree>
    <p:custDataLst>
      <p:tags r:id="rId1"/>
    </p:custDataLst>
    <p:extLst>
      <p:ext uri="{BB962C8B-B14F-4D97-AF65-F5344CB8AC3E}">
        <p14:creationId xmlns:p14="http://schemas.microsoft.com/office/powerpoint/2010/main" val="42530311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4" name="Rectangle 3"/>
          <p:cNvSpPr/>
          <p:nvPr/>
        </p:nvSpPr>
        <p:spPr>
          <a:xfrm>
            <a:off x="2438400" y="2362201"/>
            <a:ext cx="7924800" cy="1446550"/>
          </a:xfrm>
          <a:prstGeom prst="rect">
            <a:avLst/>
          </a:prstGeom>
        </p:spPr>
        <p:txBody>
          <a:bodyPr wrap="square">
            <a:spAutoFit/>
          </a:bodyPr>
          <a:lstStyle/>
          <a:p>
            <a:pPr fontAlgn="base">
              <a:spcBef>
                <a:spcPct val="0"/>
              </a:spcBef>
              <a:spcAft>
                <a:spcPct val="0"/>
              </a:spcAft>
            </a:pPr>
            <a:r>
              <a:rPr lang="en-US" sz="4400" dirty="0" smtClean="0">
                <a:solidFill>
                  <a:prstClr val="white"/>
                </a:solidFill>
                <a:latin typeface="Rockwell Extra Bold" pitchFamily="18" charset="0"/>
                <a:cs typeface="Arial" pitchFamily="34" charset="0"/>
              </a:rPr>
              <a:t>Conscientious design in Synthetic Biology</a:t>
            </a:r>
            <a:endParaRPr lang="en-US" sz="4400" dirty="0">
              <a:solidFill>
                <a:prstClr val="white"/>
              </a:solidFill>
              <a:latin typeface="Rockwell Extra Bold" pitchFamily="18" charset="0"/>
              <a:cs typeface="Arial" pitchFamily="34" charset="0"/>
            </a:endParaRPr>
          </a:p>
        </p:txBody>
      </p:sp>
      <p:sp>
        <p:nvSpPr>
          <p:cNvPr id="3" name="Rectangle 5"/>
          <p:cNvSpPr>
            <a:spLocks noChangeArrowheads="1"/>
          </p:cNvSpPr>
          <p:nvPr/>
        </p:nvSpPr>
        <p:spPr bwMode="auto">
          <a:xfrm>
            <a:off x="5934075" y="3893404"/>
            <a:ext cx="5905500" cy="1569660"/>
          </a:xfrm>
          <a:prstGeom prst="rect">
            <a:avLst/>
          </a:prstGeom>
          <a:noFill/>
          <a:ln w="9525">
            <a:noFill/>
            <a:miter lim="800000"/>
            <a:headEnd/>
            <a:tailEnd/>
          </a:ln>
        </p:spPr>
        <p:txBody>
          <a:bodyPr wrap="square">
            <a:spAutoFit/>
          </a:bodyPr>
          <a:lstStyle/>
          <a:p>
            <a:pPr fontAlgn="base">
              <a:spcBef>
                <a:spcPct val="0"/>
              </a:spcBef>
              <a:spcAft>
                <a:spcPct val="0"/>
              </a:spcAft>
            </a:pPr>
            <a:r>
              <a:rPr lang="en-US" sz="2400" dirty="0" smtClean="0">
                <a:solidFill>
                  <a:prstClr val="white"/>
                </a:solidFill>
                <a:cs typeface="Arial" charset="0"/>
              </a:rPr>
              <a:t>Genome synthesis</a:t>
            </a:r>
          </a:p>
          <a:p>
            <a:pPr fontAlgn="base">
              <a:spcBef>
                <a:spcPct val="0"/>
              </a:spcBef>
              <a:spcAft>
                <a:spcPct val="0"/>
              </a:spcAft>
            </a:pPr>
            <a:r>
              <a:rPr lang="en-US" sz="2400" dirty="0" smtClean="0">
                <a:solidFill>
                  <a:prstClr val="white"/>
                </a:solidFill>
                <a:cs typeface="Arial" charset="0"/>
              </a:rPr>
              <a:t>Unknown behaviors of designed entities</a:t>
            </a:r>
          </a:p>
          <a:p>
            <a:pPr fontAlgn="base">
              <a:spcBef>
                <a:spcPct val="0"/>
              </a:spcBef>
              <a:spcAft>
                <a:spcPct val="0"/>
              </a:spcAft>
            </a:pPr>
            <a:r>
              <a:rPr lang="en-US" sz="2400" dirty="0" smtClean="0">
                <a:solidFill>
                  <a:prstClr val="white"/>
                </a:solidFill>
                <a:cs typeface="Arial" charset="0"/>
              </a:rPr>
              <a:t>Deskilling with </a:t>
            </a:r>
            <a:r>
              <a:rPr lang="en-US" sz="2400" dirty="0" err="1" smtClean="0">
                <a:solidFill>
                  <a:prstClr val="white"/>
                </a:solidFill>
                <a:cs typeface="Arial" charset="0"/>
              </a:rPr>
              <a:t>BioCAD</a:t>
            </a:r>
            <a:r>
              <a:rPr lang="en-US" sz="2400" dirty="0" smtClean="0">
                <a:solidFill>
                  <a:prstClr val="white"/>
                </a:solidFill>
                <a:cs typeface="Arial" charset="0"/>
              </a:rPr>
              <a:t> tools</a:t>
            </a:r>
          </a:p>
          <a:p>
            <a:pPr fontAlgn="base">
              <a:spcBef>
                <a:spcPct val="0"/>
              </a:spcBef>
              <a:spcAft>
                <a:spcPct val="0"/>
              </a:spcAft>
            </a:pPr>
            <a:r>
              <a:rPr lang="en-US" sz="2400" dirty="0" smtClean="0">
                <a:solidFill>
                  <a:prstClr val="white"/>
                </a:solidFill>
                <a:cs typeface="Arial" charset="0"/>
              </a:rPr>
              <a:t>Biosecurity in a post-9/11 world</a:t>
            </a:r>
            <a:endParaRPr lang="en-US" sz="2400" dirty="0">
              <a:solidFill>
                <a:prstClr val="white"/>
              </a:solidFill>
              <a:cs typeface="Arial" charset="0"/>
            </a:endParaRPr>
          </a:p>
        </p:txBody>
      </p:sp>
    </p:spTree>
    <p:extLst>
      <p:ext uri="{BB962C8B-B14F-4D97-AF65-F5344CB8AC3E}">
        <p14:creationId xmlns:p14="http://schemas.microsoft.com/office/powerpoint/2010/main" val="2427286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3"/>
          <p:cNvSpPr>
            <a:spLocks noChangeArrowheads="1"/>
          </p:cNvSpPr>
          <p:nvPr/>
        </p:nvSpPr>
        <p:spPr bwMode="auto">
          <a:xfrm>
            <a:off x="2514599" y="838200"/>
            <a:ext cx="8315325" cy="477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eaLnBrk="0" hangingPunct="0">
              <a:defRPr>
                <a:solidFill>
                  <a:schemeClr val="tx1"/>
                </a:solidFill>
                <a:latin typeface="Arial" panose="020B0604020202020204" pitchFamily="34" charset="0"/>
                <a:cs typeface="Arial" panose="020B0604020202020204" pitchFamily="34" charset="0"/>
              </a:defRPr>
            </a:lvl1pPr>
            <a:lvl2pPr marL="914400" indent="-45720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buFont typeface="Wingdings" panose="05000000000000000000" pitchFamily="2" charset="2"/>
              <a:buChar char="§"/>
            </a:pPr>
            <a:r>
              <a:rPr lang="en-US" sz="3200" dirty="0">
                <a:solidFill>
                  <a:prstClr val="black"/>
                </a:solidFill>
                <a:latin typeface="Calibri" panose="020F0502020204030204" pitchFamily="34" charset="0"/>
              </a:rPr>
              <a:t>Intellectual property</a:t>
            </a:r>
          </a:p>
          <a:p>
            <a:pPr lvl="1" fontAlgn="base">
              <a:spcBef>
                <a:spcPct val="0"/>
              </a:spcBef>
              <a:spcAft>
                <a:spcPct val="0"/>
              </a:spcAft>
              <a:buFont typeface="Wingdings" panose="05000000000000000000" pitchFamily="2" charset="2"/>
              <a:buChar char="§"/>
            </a:pPr>
            <a:r>
              <a:rPr lang="en-US" sz="2400" dirty="0">
                <a:solidFill>
                  <a:prstClr val="black"/>
                </a:solidFill>
                <a:latin typeface="Calibri" panose="020F0502020204030204" pitchFamily="34" charset="0"/>
              </a:rPr>
              <a:t>Should parts be patented?</a:t>
            </a:r>
          </a:p>
          <a:p>
            <a:pPr lvl="1" fontAlgn="base">
              <a:spcBef>
                <a:spcPct val="0"/>
              </a:spcBef>
              <a:spcAft>
                <a:spcPct val="0"/>
              </a:spcAft>
              <a:buFont typeface="Wingdings" panose="05000000000000000000" pitchFamily="2" charset="2"/>
              <a:buChar char="§"/>
            </a:pPr>
            <a:r>
              <a:rPr lang="en-US" sz="2400" dirty="0">
                <a:solidFill>
                  <a:prstClr val="black"/>
                </a:solidFill>
                <a:latin typeface="Calibri" panose="020F0502020204030204" pitchFamily="34" charset="0"/>
              </a:rPr>
              <a:t>Dangers of overstated patents and </a:t>
            </a:r>
            <a:r>
              <a:rPr lang="en-US" sz="2400" dirty="0" smtClean="0">
                <a:solidFill>
                  <a:prstClr val="black"/>
                </a:solidFill>
                <a:latin typeface="Calibri" panose="020F0502020204030204" pitchFamily="34" charset="0"/>
              </a:rPr>
              <a:t>thickets (Ex. </a:t>
            </a:r>
            <a:r>
              <a:rPr lang="en-US" sz="2400" dirty="0" err="1" smtClean="0">
                <a:solidFill>
                  <a:prstClr val="black"/>
                </a:solidFill>
                <a:latin typeface="Calibri" panose="020F0502020204030204" pitchFamily="34" charset="0"/>
              </a:rPr>
              <a:t>Uaa</a:t>
            </a:r>
            <a:r>
              <a:rPr lang="en-US" sz="2400" dirty="0" smtClean="0">
                <a:solidFill>
                  <a:prstClr val="black"/>
                </a:solidFill>
                <a:latin typeface="Calibri" panose="020F0502020204030204" pitchFamily="34" charset="0"/>
              </a:rPr>
              <a:t>, GFP)</a:t>
            </a:r>
            <a:endParaRPr lang="en-US" sz="2400" dirty="0">
              <a:solidFill>
                <a:prstClr val="black"/>
              </a:solidFill>
              <a:latin typeface="Calibri" panose="020F0502020204030204" pitchFamily="34" charset="0"/>
            </a:endParaRPr>
          </a:p>
          <a:p>
            <a:pPr lvl="1" fontAlgn="base">
              <a:spcBef>
                <a:spcPct val="0"/>
              </a:spcBef>
              <a:spcAft>
                <a:spcPct val="0"/>
              </a:spcAft>
              <a:buFont typeface="Wingdings" panose="05000000000000000000" pitchFamily="2" charset="2"/>
              <a:buChar char="§"/>
            </a:pPr>
            <a:r>
              <a:rPr lang="en-US" sz="2400" dirty="0" err="1">
                <a:solidFill>
                  <a:prstClr val="black"/>
                </a:solidFill>
                <a:latin typeface="Calibri" panose="020F0502020204030204" pitchFamily="34" charset="0"/>
              </a:rPr>
              <a:t>BioBrick</a:t>
            </a:r>
            <a:r>
              <a:rPr lang="en-US" sz="2400" dirty="0">
                <a:solidFill>
                  <a:prstClr val="black"/>
                </a:solidFill>
                <a:latin typeface="Calibri" panose="020F0502020204030204" pitchFamily="34" charset="0"/>
              </a:rPr>
              <a:t> Public Agreement and Open Source</a:t>
            </a:r>
            <a:endParaRPr lang="en-US" sz="3200" dirty="0">
              <a:solidFill>
                <a:prstClr val="black"/>
              </a:solidFill>
              <a:latin typeface="Calibri" panose="020F0502020204030204" pitchFamily="34" charset="0"/>
            </a:endParaRPr>
          </a:p>
          <a:p>
            <a:pPr fontAlgn="base">
              <a:spcBef>
                <a:spcPct val="0"/>
              </a:spcBef>
              <a:spcAft>
                <a:spcPct val="0"/>
              </a:spcAft>
              <a:buFont typeface="Wingdings" panose="05000000000000000000" pitchFamily="2" charset="2"/>
              <a:buChar char="§"/>
            </a:pPr>
            <a:endParaRPr lang="en-US" sz="3200" dirty="0">
              <a:solidFill>
                <a:prstClr val="black"/>
              </a:solidFill>
              <a:latin typeface="Calibri" panose="020F0502020204030204" pitchFamily="34" charset="0"/>
            </a:endParaRPr>
          </a:p>
          <a:p>
            <a:pPr fontAlgn="base">
              <a:spcBef>
                <a:spcPct val="0"/>
              </a:spcBef>
              <a:spcAft>
                <a:spcPct val="0"/>
              </a:spcAft>
              <a:buFont typeface="Wingdings" panose="05000000000000000000" pitchFamily="2" charset="2"/>
              <a:buChar char="§"/>
            </a:pPr>
            <a:r>
              <a:rPr lang="en-US" sz="3200" dirty="0">
                <a:solidFill>
                  <a:prstClr val="black"/>
                </a:solidFill>
                <a:latin typeface="Calibri" panose="020F0502020204030204" pitchFamily="34" charset="0"/>
              </a:rPr>
              <a:t>Application specific ethics</a:t>
            </a:r>
            <a:endParaRPr lang="en-US" sz="2400" dirty="0">
              <a:solidFill>
                <a:prstClr val="black"/>
              </a:solidFill>
              <a:latin typeface="Calibri" panose="020F0502020204030204" pitchFamily="34" charset="0"/>
            </a:endParaRPr>
          </a:p>
          <a:p>
            <a:pPr lvl="1" fontAlgn="base">
              <a:spcBef>
                <a:spcPct val="0"/>
              </a:spcBef>
              <a:spcAft>
                <a:spcPct val="0"/>
              </a:spcAft>
              <a:buFont typeface="Wingdings" panose="05000000000000000000" pitchFamily="2" charset="2"/>
              <a:buChar char="§"/>
            </a:pPr>
            <a:r>
              <a:rPr lang="en-US" sz="2400" dirty="0">
                <a:solidFill>
                  <a:prstClr val="black"/>
                </a:solidFill>
                <a:latin typeface="Calibri" panose="020F0502020204030204" pitchFamily="34" charset="0"/>
              </a:rPr>
              <a:t>Fuel versus food in biofuels</a:t>
            </a:r>
          </a:p>
          <a:p>
            <a:pPr lvl="1" fontAlgn="base">
              <a:spcBef>
                <a:spcPct val="0"/>
              </a:spcBef>
              <a:spcAft>
                <a:spcPct val="0"/>
              </a:spcAft>
              <a:buFont typeface="Wingdings" panose="05000000000000000000" pitchFamily="2" charset="2"/>
              <a:buChar char="§"/>
            </a:pPr>
            <a:r>
              <a:rPr lang="en-US" sz="2400" dirty="0">
                <a:solidFill>
                  <a:prstClr val="black"/>
                </a:solidFill>
                <a:latin typeface="Calibri" panose="020F0502020204030204" pitchFamily="34" charset="0"/>
              </a:rPr>
              <a:t>Hybrid/GMO seeds (</a:t>
            </a:r>
            <a:r>
              <a:rPr lang="en-US" sz="2400" dirty="0" err="1">
                <a:solidFill>
                  <a:prstClr val="black"/>
                </a:solidFill>
                <a:latin typeface="Calibri" panose="020F0502020204030204" pitchFamily="34" charset="0"/>
              </a:rPr>
              <a:t>ie</a:t>
            </a:r>
            <a:r>
              <a:rPr lang="en-US" sz="2400" dirty="0">
                <a:solidFill>
                  <a:prstClr val="black"/>
                </a:solidFill>
                <a:latin typeface="Calibri" panose="020F0502020204030204" pitchFamily="34" charset="0"/>
              </a:rPr>
              <a:t> Round-Up ready seeds)</a:t>
            </a:r>
          </a:p>
          <a:p>
            <a:pPr lvl="1" fontAlgn="base">
              <a:spcBef>
                <a:spcPct val="0"/>
              </a:spcBef>
              <a:spcAft>
                <a:spcPct val="0"/>
              </a:spcAft>
              <a:buFont typeface="Wingdings" panose="05000000000000000000" pitchFamily="2" charset="2"/>
              <a:buChar char="§"/>
            </a:pPr>
            <a:endParaRPr lang="en-US" sz="2400" dirty="0">
              <a:solidFill>
                <a:prstClr val="black"/>
              </a:solidFill>
              <a:latin typeface="Calibri" panose="020F0502020204030204" pitchFamily="34" charset="0"/>
            </a:endParaRPr>
          </a:p>
          <a:p>
            <a:pPr fontAlgn="base">
              <a:spcBef>
                <a:spcPct val="0"/>
              </a:spcBef>
              <a:spcAft>
                <a:spcPct val="0"/>
              </a:spcAft>
              <a:buFont typeface="Wingdings" panose="05000000000000000000" pitchFamily="2" charset="2"/>
              <a:buChar char="§"/>
            </a:pPr>
            <a:r>
              <a:rPr lang="en-US" sz="3200" dirty="0">
                <a:solidFill>
                  <a:prstClr val="black"/>
                </a:solidFill>
                <a:latin typeface="Calibri" panose="020F0502020204030204" pitchFamily="34" charset="0"/>
              </a:rPr>
              <a:t>Biosafety, Biosecurity, and </a:t>
            </a:r>
            <a:r>
              <a:rPr lang="en-US" sz="3200" dirty="0">
                <a:solidFill>
                  <a:schemeClr val="tx2">
                    <a:lumMod val="60000"/>
                    <a:lumOff val="40000"/>
                  </a:schemeClr>
                </a:solidFill>
                <a:latin typeface="Calibri" panose="020F0502020204030204" pitchFamily="34" charset="0"/>
              </a:rPr>
              <a:t>Regulation</a:t>
            </a:r>
          </a:p>
          <a:p>
            <a:pPr fontAlgn="base">
              <a:spcBef>
                <a:spcPct val="0"/>
              </a:spcBef>
              <a:spcAft>
                <a:spcPct val="0"/>
              </a:spcAft>
              <a:buFont typeface="Wingdings" panose="05000000000000000000" pitchFamily="2" charset="2"/>
              <a:buChar char="§"/>
            </a:pPr>
            <a:endParaRPr lang="en-US" sz="3200" dirty="0">
              <a:solidFill>
                <a:prstClr val="black"/>
              </a:solidFill>
              <a:latin typeface="Calibri" panose="020F0502020204030204" pitchFamily="34" charset="0"/>
            </a:endParaRPr>
          </a:p>
        </p:txBody>
      </p:sp>
    </p:spTree>
    <p:extLst>
      <p:ext uri="{BB962C8B-B14F-4D97-AF65-F5344CB8AC3E}">
        <p14:creationId xmlns:p14="http://schemas.microsoft.com/office/powerpoint/2010/main" val="36678632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p:cNvSpPr>
            <a:spLocks noChangeArrowheads="1"/>
          </p:cNvSpPr>
          <p:nvPr/>
        </p:nvSpPr>
        <p:spPr bwMode="auto">
          <a:xfrm>
            <a:off x="1752600" y="304800"/>
            <a:ext cx="6777038"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3200">
                <a:solidFill>
                  <a:srgbClr val="000000"/>
                </a:solidFill>
                <a:latin typeface="Rockwell Extra Bold" panose="02060903040505020403" pitchFamily="18" charset="0"/>
              </a:rPr>
              <a:t>Dangers of gene synthesis:</a:t>
            </a:r>
          </a:p>
          <a:p>
            <a:pPr fontAlgn="base">
              <a:spcBef>
                <a:spcPct val="0"/>
              </a:spcBef>
              <a:spcAft>
                <a:spcPct val="0"/>
              </a:spcAft>
            </a:pPr>
            <a:r>
              <a:rPr lang="en-US" sz="2400">
                <a:solidFill>
                  <a:srgbClr val="000000"/>
                </a:solidFill>
                <a:latin typeface="Rockwell Extra Bold" panose="02060903040505020403" pitchFamily="18" charset="0"/>
              </a:rPr>
              <a:t>The smallpox debate</a:t>
            </a:r>
            <a:endParaRPr lang="en-US" sz="1400">
              <a:solidFill>
                <a:srgbClr val="000000"/>
              </a:solidFill>
              <a:latin typeface="Calibri" panose="020F0502020204030204" pitchFamily="34" charset="0"/>
            </a:endParaRPr>
          </a:p>
        </p:txBody>
      </p:sp>
      <p:sp>
        <p:nvSpPr>
          <p:cNvPr id="4" name="Rectangle 3"/>
          <p:cNvSpPr/>
          <p:nvPr/>
        </p:nvSpPr>
        <p:spPr>
          <a:xfrm>
            <a:off x="-1371600" y="2743201"/>
            <a:ext cx="184150" cy="708025"/>
          </a:xfrm>
          <a:prstGeom prst="rect">
            <a:avLst/>
          </a:prstGeom>
          <a:solidFill>
            <a:schemeClr val="tx2">
              <a:lumMod val="60000"/>
              <a:lumOff val="40000"/>
              <a:alpha val="53000"/>
            </a:schemeClr>
          </a:solidFill>
        </p:spPr>
        <p:txBody>
          <a:bodyPr wrap="none">
            <a:spAutoFit/>
          </a:bodyPr>
          <a:lstStyle/>
          <a:p>
            <a:pPr eaLnBrk="0" fontAlgn="b" hangingPunct="0">
              <a:defRPr/>
            </a:pPr>
            <a:endParaRPr lang="en-US" sz="4000" dirty="0">
              <a:solidFill>
                <a:srgbClr val="E6B9B8"/>
              </a:solidFill>
            </a:endParaRPr>
          </a:p>
        </p:txBody>
      </p:sp>
      <p:pic>
        <p:nvPicPr>
          <p:cNvPr id="1026" name="Picture 2"/>
          <p:cNvPicPr>
            <a:picLocks noChangeAspect="1" noChangeArrowheads="1"/>
          </p:cNvPicPr>
          <p:nvPr/>
        </p:nvPicPr>
        <p:blipFill>
          <a:blip r:embed="rId3"/>
          <a:srcRect/>
          <a:stretch>
            <a:fillRect/>
          </a:stretch>
        </p:blipFill>
        <p:spPr bwMode="auto">
          <a:xfrm>
            <a:off x="2209800" y="1447800"/>
            <a:ext cx="4230688" cy="4953000"/>
          </a:xfrm>
          <a:prstGeom prst="rect">
            <a:avLst/>
          </a:prstGeom>
          <a:ln>
            <a:noFill/>
          </a:ln>
          <a:effectLst>
            <a:outerShdw blurRad="190500" algn="tl" rotWithShape="0">
              <a:srgbClr val="000000">
                <a:alpha val="70000"/>
              </a:srgbClr>
            </a:outerShdw>
          </a:effectLst>
        </p:spPr>
      </p:pic>
      <p:pic>
        <p:nvPicPr>
          <p:cNvPr id="10245" name="Picture 4" descr="http://www.bizarremedical.com/wp-content/uploads/2010/11/Smallpox-3.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1524000"/>
            <a:ext cx="2819400" cy="165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6" name="TextBox 30"/>
          <p:cNvSpPr txBox="1">
            <a:spLocks noChangeArrowheads="1"/>
          </p:cNvSpPr>
          <p:nvPr/>
        </p:nvSpPr>
        <p:spPr bwMode="auto">
          <a:xfrm>
            <a:off x="6858000" y="3733801"/>
            <a:ext cx="3581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b="1">
                <a:solidFill>
                  <a:prstClr val="black"/>
                </a:solidFill>
                <a:latin typeface="Calibri" panose="020F0502020204030204" pitchFamily="34" charset="0"/>
              </a:rPr>
              <a:t>Causitive Agent:</a:t>
            </a:r>
          </a:p>
          <a:p>
            <a:pPr fontAlgn="base">
              <a:spcBef>
                <a:spcPct val="0"/>
              </a:spcBef>
              <a:spcAft>
                <a:spcPct val="0"/>
              </a:spcAft>
            </a:pPr>
            <a:r>
              <a:rPr lang="en-US">
                <a:solidFill>
                  <a:prstClr val="black"/>
                </a:solidFill>
                <a:latin typeface="Calibri" panose="020F0502020204030204" pitchFamily="34" charset="0"/>
              </a:rPr>
              <a:t>Single linear double stranded DNA genome 186kb in size with hairpin loops at each end.</a:t>
            </a:r>
          </a:p>
        </p:txBody>
      </p:sp>
    </p:spTree>
    <p:extLst>
      <p:ext uri="{BB962C8B-B14F-4D97-AF65-F5344CB8AC3E}">
        <p14:creationId xmlns:p14="http://schemas.microsoft.com/office/powerpoint/2010/main" val="36064297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7"/>
          <p:cNvSpPr>
            <a:spLocks noChangeArrowheads="1"/>
          </p:cNvSpPr>
          <p:nvPr/>
        </p:nvSpPr>
        <p:spPr bwMode="auto">
          <a:xfrm>
            <a:off x="1752601" y="304800"/>
            <a:ext cx="7394575"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3200">
                <a:solidFill>
                  <a:srgbClr val="000000"/>
                </a:solidFill>
                <a:latin typeface="Rockwell Extra Bold" panose="02060903040505020403" pitchFamily="18" charset="0"/>
              </a:rPr>
              <a:t>Dangers of gene synthesis:</a:t>
            </a:r>
          </a:p>
          <a:p>
            <a:pPr fontAlgn="base">
              <a:spcBef>
                <a:spcPct val="0"/>
              </a:spcBef>
              <a:spcAft>
                <a:spcPct val="0"/>
              </a:spcAft>
            </a:pPr>
            <a:r>
              <a:rPr lang="en-US" sz="2400">
                <a:solidFill>
                  <a:srgbClr val="000000"/>
                </a:solidFill>
                <a:latin typeface="Rockwell Extra Bold" panose="02060903040505020403" pitchFamily="18" charset="0"/>
              </a:rPr>
              <a:t>Reconstitution of 1918 Influenzae Virus</a:t>
            </a:r>
            <a:endParaRPr lang="en-US" sz="1400">
              <a:solidFill>
                <a:srgbClr val="000000"/>
              </a:solidFill>
              <a:latin typeface="Calibri" panose="020F0502020204030204" pitchFamily="34" charset="0"/>
            </a:endParaRPr>
          </a:p>
        </p:txBody>
      </p:sp>
      <p:sp>
        <p:nvSpPr>
          <p:cNvPr id="4" name="Rectangle 3"/>
          <p:cNvSpPr/>
          <p:nvPr/>
        </p:nvSpPr>
        <p:spPr>
          <a:xfrm>
            <a:off x="-1371600" y="2743201"/>
            <a:ext cx="184150" cy="708025"/>
          </a:xfrm>
          <a:prstGeom prst="rect">
            <a:avLst/>
          </a:prstGeom>
          <a:solidFill>
            <a:schemeClr val="tx2">
              <a:lumMod val="60000"/>
              <a:lumOff val="40000"/>
              <a:alpha val="53000"/>
            </a:schemeClr>
          </a:solidFill>
        </p:spPr>
        <p:txBody>
          <a:bodyPr wrap="none">
            <a:spAutoFit/>
          </a:bodyPr>
          <a:lstStyle/>
          <a:p>
            <a:pPr eaLnBrk="0" fontAlgn="b" hangingPunct="0">
              <a:defRPr/>
            </a:pPr>
            <a:endParaRPr lang="en-US" sz="4000" dirty="0">
              <a:solidFill>
                <a:srgbClr val="E6B9B8"/>
              </a:solidFill>
            </a:endParaRPr>
          </a:p>
        </p:txBody>
      </p:sp>
      <p:pic>
        <p:nvPicPr>
          <p:cNvPr id="1126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0" y="1447801"/>
            <a:ext cx="5467350" cy="468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9" name="TextBox 9"/>
          <p:cNvSpPr txBox="1">
            <a:spLocks noChangeArrowheads="1"/>
          </p:cNvSpPr>
          <p:nvPr/>
        </p:nvSpPr>
        <p:spPr bwMode="auto">
          <a:xfrm>
            <a:off x="7086600" y="6172200"/>
            <a:ext cx="2971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a:solidFill>
                  <a:prstClr val="black"/>
                </a:solidFill>
                <a:latin typeface="Calibri" panose="020F0502020204030204" pitchFamily="34" charset="0"/>
              </a:rPr>
              <a:t>PMID: 20010599</a:t>
            </a:r>
          </a:p>
        </p:txBody>
      </p:sp>
    </p:spTree>
    <p:extLst>
      <p:ext uri="{BB962C8B-B14F-4D97-AF65-F5344CB8AC3E}">
        <p14:creationId xmlns:p14="http://schemas.microsoft.com/office/powerpoint/2010/main" val="23112227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7"/>
          <p:cNvSpPr>
            <a:spLocks noChangeArrowheads="1"/>
          </p:cNvSpPr>
          <p:nvPr/>
        </p:nvSpPr>
        <p:spPr bwMode="auto">
          <a:xfrm>
            <a:off x="1752601" y="304800"/>
            <a:ext cx="85894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3200" dirty="0" smtClean="0">
                <a:solidFill>
                  <a:srgbClr val="000000"/>
                </a:solidFill>
                <a:latin typeface="Rockwell Extra Bold" panose="02060903040505020403" pitchFamily="18" charset="0"/>
              </a:rPr>
              <a:t>Screening of DNA Synthesis Orders</a:t>
            </a:r>
            <a:endParaRPr lang="en-US" sz="1400" dirty="0">
              <a:solidFill>
                <a:srgbClr val="000000"/>
              </a:solidFill>
              <a:latin typeface="Calibri" panose="020F0502020204030204" pitchFamily="34" charset="0"/>
            </a:endParaRPr>
          </a:p>
        </p:txBody>
      </p:sp>
      <p:sp>
        <p:nvSpPr>
          <p:cNvPr id="2" name="Rectangle 1"/>
          <p:cNvSpPr/>
          <p:nvPr/>
        </p:nvSpPr>
        <p:spPr>
          <a:xfrm>
            <a:off x="485775" y="2605384"/>
            <a:ext cx="2533650" cy="600164"/>
          </a:xfrm>
          <a:prstGeom prst="rect">
            <a:avLst/>
          </a:prstGeom>
        </p:spPr>
        <p:txBody>
          <a:bodyPr wrap="square">
            <a:spAutoFit/>
          </a:bodyPr>
          <a:lstStyle/>
          <a:p>
            <a:r>
              <a:rPr lang="en-US" sz="1100" dirty="0">
                <a:solidFill>
                  <a:prstClr val="black"/>
                </a:solidFill>
              </a:rPr>
              <a:t>http://www.genesynthesisconsortium.org/wp-content/uploads/2012/02/IGSC-Harmonized-Screening-Protocol1.pdf</a:t>
            </a:r>
          </a:p>
        </p:txBody>
      </p:sp>
      <p:pic>
        <p:nvPicPr>
          <p:cNvPr id="2050" name="Picture 2" descr="https://encrypted-tbn2.gstatic.com/images?q=tbn:ANd9GcSCAo6trOpZxCEAx8EbgmZEcfSNDc-fCqL4L0n2cDhK3x5MT2VJ"/>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775" y="1119187"/>
            <a:ext cx="1905000" cy="139065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2"/>
          <p:cNvSpPr>
            <a:spLocks noChangeArrowheads="1"/>
          </p:cNvSpPr>
          <p:nvPr/>
        </p:nvSpPr>
        <p:spPr bwMode="auto">
          <a:xfrm>
            <a:off x="3257550" y="1770064"/>
            <a:ext cx="7084454" cy="4308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buFontTx/>
              <a:buAutoNum type="arabicParenR"/>
            </a:pPr>
            <a:r>
              <a:rPr lang="en-US" sz="2400" b="1" dirty="0" smtClean="0">
                <a:solidFill>
                  <a:prstClr val="black"/>
                </a:solidFill>
              </a:rPr>
              <a:t>Gene sequence screening</a:t>
            </a:r>
          </a:p>
          <a:p>
            <a:pPr eaLnBrk="1" fontAlgn="base" hangingPunct="1">
              <a:spcBef>
                <a:spcPct val="0"/>
              </a:spcBef>
              <a:spcAft>
                <a:spcPct val="0"/>
              </a:spcAft>
            </a:pPr>
            <a:r>
              <a:rPr lang="en-US" sz="1600" dirty="0">
                <a:solidFill>
                  <a:prstClr val="black"/>
                </a:solidFill>
                <a:latin typeface="Calibri" panose="020F0502020204030204" pitchFamily="34" charset="0"/>
              </a:rPr>
              <a:t>	</a:t>
            </a:r>
            <a:r>
              <a:rPr lang="en-US" dirty="0" smtClean="0">
                <a:solidFill>
                  <a:prstClr val="black"/>
                </a:solidFill>
                <a:latin typeface="Calibri" panose="020F0502020204030204" pitchFamily="34" charset="0"/>
              </a:rPr>
              <a:t>Compare an order using BLAST-like algorithms against a list of pathogen genes</a:t>
            </a:r>
          </a:p>
          <a:p>
            <a:pPr eaLnBrk="1" fontAlgn="base" hangingPunct="1">
              <a:spcBef>
                <a:spcPct val="0"/>
              </a:spcBef>
              <a:spcAft>
                <a:spcPct val="0"/>
              </a:spcAft>
            </a:pPr>
            <a:endParaRPr lang="en-US" dirty="0" smtClean="0">
              <a:solidFill>
                <a:prstClr val="black"/>
              </a:solidFill>
              <a:latin typeface="Calibri" panose="020F0502020204030204" pitchFamily="34" charset="0"/>
            </a:endParaRPr>
          </a:p>
          <a:p>
            <a:pPr eaLnBrk="1" fontAlgn="base" hangingPunct="1">
              <a:spcBef>
                <a:spcPct val="0"/>
              </a:spcBef>
              <a:spcAft>
                <a:spcPct val="0"/>
              </a:spcAft>
              <a:buFontTx/>
              <a:buAutoNum type="arabicParenR" startAt="2"/>
            </a:pPr>
            <a:r>
              <a:rPr lang="en-US" sz="2400" b="1" dirty="0" smtClean="0">
                <a:solidFill>
                  <a:prstClr val="black"/>
                </a:solidFill>
              </a:rPr>
              <a:t>Customer screening </a:t>
            </a:r>
            <a:r>
              <a:rPr lang="en-US" dirty="0" smtClean="0">
                <a:solidFill>
                  <a:prstClr val="black"/>
                </a:solidFill>
                <a:latin typeface="Calibri" panose="020F0502020204030204" pitchFamily="34" charset="0"/>
              </a:rPr>
              <a:t>	</a:t>
            </a:r>
          </a:p>
          <a:p>
            <a:pPr marL="571500" lvl="1" indent="-171450" eaLnBrk="1" fontAlgn="base" hangingPunct="1">
              <a:spcBef>
                <a:spcPct val="0"/>
              </a:spcBef>
              <a:spcAft>
                <a:spcPct val="0"/>
              </a:spcAft>
              <a:buFont typeface="Arial" panose="020B0604020202020204" pitchFamily="34" charset="0"/>
              <a:buChar char="•"/>
            </a:pPr>
            <a:r>
              <a:rPr lang="en-US" dirty="0" smtClean="0">
                <a:solidFill>
                  <a:prstClr val="black"/>
                </a:solidFill>
                <a:latin typeface="Calibri" panose="020F0502020204030204" pitchFamily="34" charset="0"/>
              </a:rPr>
              <a:t>Customers </a:t>
            </a:r>
            <a:r>
              <a:rPr lang="en-US" dirty="0">
                <a:solidFill>
                  <a:prstClr val="black"/>
                </a:solidFill>
                <a:latin typeface="Calibri" panose="020F0502020204030204" pitchFamily="34" charset="0"/>
              </a:rPr>
              <a:t>need a shipping address and institution, no PO boxes</a:t>
            </a:r>
          </a:p>
          <a:p>
            <a:pPr marL="571500" lvl="1" indent="-171450" eaLnBrk="1" fontAlgn="base" hangingPunct="1">
              <a:spcBef>
                <a:spcPct val="0"/>
              </a:spcBef>
              <a:spcAft>
                <a:spcPct val="0"/>
              </a:spcAft>
              <a:buFont typeface="Arial" panose="020B0604020202020204" pitchFamily="34" charset="0"/>
              <a:buChar char="•"/>
            </a:pPr>
            <a:r>
              <a:rPr lang="en-US" dirty="0">
                <a:solidFill>
                  <a:prstClr val="black"/>
                </a:solidFill>
                <a:latin typeface="Calibri" panose="020F0502020204030204" pitchFamily="34" charset="0"/>
              </a:rPr>
              <a:t>Screen </a:t>
            </a:r>
            <a:r>
              <a:rPr lang="en-US" dirty="0" smtClean="0">
                <a:solidFill>
                  <a:prstClr val="black"/>
                </a:solidFill>
                <a:latin typeface="Calibri" panose="020F0502020204030204" pitchFamily="34" charset="0"/>
              </a:rPr>
              <a:t>customers </a:t>
            </a:r>
            <a:r>
              <a:rPr lang="en-US" dirty="0">
                <a:solidFill>
                  <a:prstClr val="black"/>
                </a:solidFill>
                <a:latin typeface="Calibri" panose="020F0502020204030204" pitchFamily="34" charset="0"/>
              </a:rPr>
              <a:t>against various ‘denial’ lists</a:t>
            </a:r>
          </a:p>
          <a:p>
            <a:pPr marL="571500" lvl="1" indent="-171450" eaLnBrk="1" fontAlgn="base" hangingPunct="1">
              <a:spcBef>
                <a:spcPct val="0"/>
              </a:spcBef>
              <a:spcAft>
                <a:spcPct val="0"/>
              </a:spcAft>
              <a:buFont typeface="Arial" panose="020B0604020202020204" pitchFamily="34" charset="0"/>
              <a:buChar char="•"/>
            </a:pPr>
            <a:r>
              <a:rPr lang="en-US" dirty="0">
                <a:solidFill>
                  <a:prstClr val="black"/>
                </a:solidFill>
                <a:latin typeface="Calibri" panose="020F0502020204030204" pitchFamily="34" charset="0"/>
              </a:rPr>
              <a:t>Additional screening if a pathogen-derived sequence is </a:t>
            </a:r>
            <a:r>
              <a:rPr lang="en-US" dirty="0" smtClean="0">
                <a:solidFill>
                  <a:prstClr val="black"/>
                </a:solidFill>
                <a:latin typeface="Calibri" panose="020F0502020204030204" pitchFamily="34" charset="0"/>
              </a:rPr>
              <a:t>involved</a:t>
            </a:r>
          </a:p>
          <a:p>
            <a:pPr marL="571500" lvl="1" indent="-171450" eaLnBrk="1" fontAlgn="base" hangingPunct="1">
              <a:spcBef>
                <a:spcPct val="0"/>
              </a:spcBef>
              <a:spcAft>
                <a:spcPct val="0"/>
              </a:spcAft>
              <a:buFont typeface="Arial" panose="020B0604020202020204" pitchFamily="34" charset="0"/>
              <a:buChar char="•"/>
            </a:pPr>
            <a:endParaRPr lang="en-US" dirty="0">
              <a:solidFill>
                <a:prstClr val="black"/>
              </a:solidFill>
              <a:latin typeface="Calibri" panose="020F0502020204030204" pitchFamily="34" charset="0"/>
            </a:endParaRPr>
          </a:p>
          <a:p>
            <a:pPr eaLnBrk="1" fontAlgn="base" hangingPunct="1">
              <a:spcBef>
                <a:spcPct val="0"/>
              </a:spcBef>
              <a:spcAft>
                <a:spcPct val="0"/>
              </a:spcAft>
              <a:buFontTx/>
              <a:buAutoNum type="arabicParenR" startAt="3"/>
            </a:pPr>
            <a:r>
              <a:rPr lang="en-US" sz="2400" b="1" dirty="0">
                <a:solidFill>
                  <a:prstClr val="black"/>
                </a:solidFill>
              </a:rPr>
              <a:t>Record Keeping</a:t>
            </a:r>
          </a:p>
          <a:p>
            <a:pPr eaLnBrk="1" fontAlgn="base" hangingPunct="1">
              <a:spcBef>
                <a:spcPct val="0"/>
              </a:spcBef>
              <a:spcAft>
                <a:spcPct val="0"/>
              </a:spcAft>
            </a:pPr>
            <a:r>
              <a:rPr lang="en-US" dirty="0" smtClean="0">
                <a:solidFill>
                  <a:prstClr val="black"/>
                </a:solidFill>
                <a:latin typeface="Calibri" panose="020F0502020204030204" pitchFamily="34" charset="0"/>
              </a:rPr>
              <a:t>	Keep track of sequence, customer, and address for 8 years</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buFontTx/>
              <a:buAutoNum type="arabicParenR" startAt="4"/>
            </a:pPr>
            <a:r>
              <a:rPr lang="en-US" sz="2400" b="1" dirty="0">
                <a:solidFill>
                  <a:prstClr val="black"/>
                </a:solidFill>
              </a:rPr>
              <a:t>Order Refusal and Reporting</a:t>
            </a:r>
          </a:p>
          <a:p>
            <a:pPr eaLnBrk="1" fontAlgn="base" hangingPunct="1">
              <a:spcBef>
                <a:spcPct val="0"/>
              </a:spcBef>
              <a:spcAft>
                <a:spcPct val="0"/>
              </a:spcAft>
            </a:pPr>
            <a:r>
              <a:rPr lang="en-US" dirty="0">
                <a:solidFill>
                  <a:prstClr val="black"/>
                </a:solidFill>
                <a:latin typeface="Calibri" panose="020F0502020204030204" pitchFamily="34" charset="0"/>
              </a:rPr>
              <a:t>	</a:t>
            </a:r>
            <a:r>
              <a:rPr lang="en-US" dirty="0" smtClean="0">
                <a:solidFill>
                  <a:prstClr val="black"/>
                </a:solidFill>
                <a:latin typeface="Calibri" panose="020F0502020204030204" pitchFamily="34" charset="0"/>
              </a:rPr>
              <a:t>Companies can refuse an order and contact national law enforcement</a:t>
            </a:r>
            <a:endParaRPr lang="en-US" sz="2000" dirty="0">
              <a:solidFill>
                <a:prstClr val="black"/>
              </a:solidFill>
              <a:latin typeface="Calibri" panose="020F0502020204030204" pitchFamily="34" charset="0"/>
            </a:endParaRPr>
          </a:p>
        </p:txBody>
      </p:sp>
    </p:spTree>
    <p:extLst>
      <p:ext uri="{BB962C8B-B14F-4D97-AF65-F5344CB8AC3E}">
        <p14:creationId xmlns:p14="http://schemas.microsoft.com/office/powerpoint/2010/main" val="3751111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dirty="0" smtClean="0">
                <a:solidFill>
                  <a:prstClr val="black"/>
                </a:solidFill>
                <a:latin typeface="Rockwell Extra Bold" panose="02060903040505020403" pitchFamily="18" charset="0"/>
              </a:rPr>
              <a:t>Tylenol</a:t>
            </a:r>
            <a:endParaRPr lang="en-US" sz="4000" dirty="0">
              <a:solidFill>
                <a:prstClr val="black"/>
              </a:solidFill>
              <a:latin typeface="Rockwell Extra Bold" panose="02060903040505020403" pitchFamily="18" charset="0"/>
            </a:endParaRPr>
          </a:p>
        </p:txBody>
      </p:sp>
      <p:grpSp>
        <p:nvGrpSpPr>
          <p:cNvPr id="3" name="Group 82"/>
          <p:cNvGrpSpPr/>
          <p:nvPr/>
        </p:nvGrpSpPr>
        <p:grpSpPr>
          <a:xfrm>
            <a:off x="1442085" y="1294555"/>
            <a:ext cx="9692640" cy="2365127"/>
            <a:chOff x="18211800" y="20193000"/>
            <a:chExt cx="8077200" cy="1970939"/>
          </a:xfrm>
        </p:grpSpPr>
        <p:pic>
          <p:nvPicPr>
            <p:cNvPr id="4" name="Picture 66" descr="512px-Chorismic_acid.sv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211800" y="20193000"/>
              <a:ext cx="1600200" cy="1306413"/>
            </a:xfrm>
            <a:prstGeom prst="rect">
              <a:avLst/>
            </a:prstGeom>
          </p:spPr>
        </p:pic>
        <p:pic>
          <p:nvPicPr>
            <p:cNvPr id="5" name="Picture 4" descr="278px-4-Aminobenzoic_acid.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192067" y="20269200"/>
              <a:ext cx="731296" cy="1323172"/>
            </a:xfrm>
            <a:prstGeom prst="rect">
              <a:avLst/>
            </a:prstGeom>
          </p:spPr>
        </p:pic>
        <p:pic>
          <p:nvPicPr>
            <p:cNvPr id="6" name="Picture 6" descr="70px-P-Aminophenol.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117802" y="20345400"/>
              <a:ext cx="504198" cy="1303714"/>
            </a:xfrm>
            <a:prstGeom prst="rect">
              <a:avLst/>
            </a:prstGeom>
          </p:spPr>
        </p:pic>
        <p:pic>
          <p:nvPicPr>
            <p:cNvPr id="7" name="Picture 7" descr="Paracetamol-skeletal.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70596" y="20619258"/>
              <a:ext cx="1618404" cy="869142"/>
            </a:xfrm>
            <a:prstGeom prst="rect">
              <a:avLst/>
            </a:prstGeom>
          </p:spPr>
        </p:pic>
        <p:cxnSp>
          <p:nvCxnSpPr>
            <p:cNvPr id="8" name="Straight Arrow Connector 9"/>
            <p:cNvCxnSpPr/>
            <p:nvPr/>
          </p:nvCxnSpPr>
          <p:spPr>
            <a:xfrm>
              <a:off x="20116800" y="21031200"/>
              <a:ext cx="68580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74"/>
            <p:cNvCxnSpPr/>
            <p:nvPr/>
          </p:nvCxnSpPr>
          <p:spPr>
            <a:xfrm>
              <a:off x="22021800" y="20971934"/>
              <a:ext cx="76200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0" name="Straight Arrow Connector 75"/>
            <p:cNvCxnSpPr/>
            <p:nvPr/>
          </p:nvCxnSpPr>
          <p:spPr>
            <a:xfrm>
              <a:off x="23926800" y="20971934"/>
              <a:ext cx="60113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1" name="TextBox 13"/>
            <p:cNvSpPr txBox="1"/>
            <p:nvPr/>
          </p:nvSpPr>
          <p:spPr>
            <a:xfrm>
              <a:off x="19964400" y="21107400"/>
              <a:ext cx="1066800" cy="369332"/>
            </a:xfrm>
            <a:prstGeom prst="rect">
              <a:avLst/>
            </a:prstGeom>
            <a:noFill/>
          </p:spPr>
          <p:txBody>
            <a:bodyPr wrap="square" rtlCol="0">
              <a:spAutoFit/>
            </a:bodyPr>
            <a:lstStyle/>
            <a:p>
              <a:r>
                <a:rPr lang="en-US" sz="2200" dirty="0" err="1" smtClean="0">
                  <a:solidFill>
                    <a:prstClr val="black"/>
                  </a:solidFill>
                </a:rPr>
                <a:t>pabABC</a:t>
              </a:r>
              <a:endParaRPr lang="en-US" sz="2200" dirty="0">
                <a:solidFill>
                  <a:prstClr val="black"/>
                </a:solidFill>
              </a:endParaRPr>
            </a:p>
          </p:txBody>
        </p:sp>
        <p:sp>
          <p:nvSpPr>
            <p:cNvPr id="12" name="TextBox 81"/>
            <p:cNvSpPr txBox="1"/>
            <p:nvPr/>
          </p:nvSpPr>
          <p:spPr>
            <a:xfrm>
              <a:off x="22021800" y="21048134"/>
              <a:ext cx="1066800" cy="369332"/>
            </a:xfrm>
            <a:prstGeom prst="rect">
              <a:avLst/>
            </a:prstGeom>
            <a:noFill/>
          </p:spPr>
          <p:txBody>
            <a:bodyPr wrap="square" rtlCol="0">
              <a:spAutoFit/>
            </a:bodyPr>
            <a:lstStyle/>
            <a:p>
              <a:r>
                <a:rPr lang="en-US" sz="2200" dirty="0" smtClean="0">
                  <a:solidFill>
                    <a:prstClr val="black"/>
                  </a:solidFill>
                </a:rPr>
                <a:t>4ABH</a:t>
              </a:r>
              <a:endParaRPr lang="en-US" sz="2200" dirty="0">
                <a:solidFill>
                  <a:prstClr val="black"/>
                </a:solidFill>
              </a:endParaRPr>
            </a:p>
          </p:txBody>
        </p:sp>
        <p:sp>
          <p:nvSpPr>
            <p:cNvPr id="13" name="TextBox 83"/>
            <p:cNvSpPr txBox="1"/>
            <p:nvPr/>
          </p:nvSpPr>
          <p:spPr>
            <a:xfrm>
              <a:off x="23850600" y="21048134"/>
              <a:ext cx="1066800" cy="369332"/>
            </a:xfrm>
            <a:prstGeom prst="rect">
              <a:avLst/>
            </a:prstGeom>
            <a:noFill/>
          </p:spPr>
          <p:txBody>
            <a:bodyPr wrap="square" rtlCol="0">
              <a:spAutoFit/>
            </a:bodyPr>
            <a:lstStyle/>
            <a:p>
              <a:r>
                <a:rPr lang="en-US" sz="2200" dirty="0" err="1" smtClean="0">
                  <a:solidFill>
                    <a:prstClr val="black"/>
                  </a:solidFill>
                </a:rPr>
                <a:t>nhoA</a:t>
              </a:r>
              <a:endParaRPr lang="en-US" sz="2200" dirty="0">
                <a:solidFill>
                  <a:prstClr val="black"/>
                </a:solidFill>
              </a:endParaRPr>
            </a:p>
          </p:txBody>
        </p:sp>
        <p:cxnSp>
          <p:nvCxnSpPr>
            <p:cNvPr id="14" name="Straight Arrow Connector 16"/>
            <p:cNvCxnSpPr/>
            <p:nvPr/>
          </p:nvCxnSpPr>
          <p:spPr>
            <a:xfrm>
              <a:off x="19185466" y="21505334"/>
              <a:ext cx="228600"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5" name="Cross 17"/>
            <p:cNvSpPr/>
            <p:nvPr/>
          </p:nvSpPr>
          <p:spPr>
            <a:xfrm rot="18000000">
              <a:off x="19134073" y="21547070"/>
              <a:ext cx="274319" cy="274320"/>
            </a:xfrm>
            <a:prstGeom prst="plus">
              <a:avLst>
                <a:gd name="adj" fmla="val 43172"/>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prstClr val="white"/>
                </a:solidFill>
              </a:endParaRPr>
            </a:p>
          </p:txBody>
        </p:sp>
        <p:sp>
          <p:nvSpPr>
            <p:cNvPr id="16" name="TextBox 84"/>
            <p:cNvSpPr txBox="1"/>
            <p:nvPr/>
          </p:nvSpPr>
          <p:spPr>
            <a:xfrm>
              <a:off x="18288000" y="21650978"/>
              <a:ext cx="1143000" cy="512961"/>
            </a:xfrm>
            <a:prstGeom prst="rect">
              <a:avLst/>
            </a:prstGeom>
            <a:noFill/>
          </p:spPr>
          <p:txBody>
            <a:bodyPr wrap="square" rtlCol="0">
              <a:spAutoFit/>
            </a:bodyPr>
            <a:lstStyle/>
            <a:p>
              <a:r>
                <a:rPr lang="en-US" sz="1700" dirty="0" err="1" smtClean="0">
                  <a:solidFill>
                    <a:prstClr val="black"/>
                  </a:solidFill>
                </a:rPr>
                <a:t>entB</a:t>
              </a:r>
              <a:r>
                <a:rPr lang="en-US" sz="1700" dirty="0" smtClean="0">
                  <a:solidFill>
                    <a:prstClr val="black"/>
                  </a:solidFill>
                </a:rPr>
                <a:t>, </a:t>
              </a:r>
              <a:r>
                <a:rPr lang="en-US" sz="1700" dirty="0" err="1" smtClean="0">
                  <a:solidFill>
                    <a:prstClr val="black"/>
                  </a:solidFill>
                </a:rPr>
                <a:t>trpE</a:t>
              </a:r>
              <a:r>
                <a:rPr lang="en-US" sz="1700" dirty="0" smtClean="0">
                  <a:solidFill>
                    <a:prstClr val="black"/>
                  </a:solidFill>
                </a:rPr>
                <a:t>, </a:t>
              </a:r>
              <a:r>
                <a:rPr lang="en-US" sz="1700" dirty="0" err="1" smtClean="0">
                  <a:solidFill>
                    <a:prstClr val="black"/>
                  </a:solidFill>
                </a:rPr>
                <a:t>pheA</a:t>
              </a:r>
              <a:r>
                <a:rPr lang="en-US" sz="1700" dirty="0" smtClean="0">
                  <a:solidFill>
                    <a:prstClr val="black"/>
                  </a:solidFill>
                </a:rPr>
                <a:t>, </a:t>
              </a:r>
              <a:r>
                <a:rPr lang="en-US" sz="1700" dirty="0" err="1" smtClean="0">
                  <a:solidFill>
                    <a:prstClr val="black"/>
                  </a:solidFill>
                </a:rPr>
                <a:t>tyrA</a:t>
              </a:r>
              <a:endParaRPr lang="en-US" sz="1700" dirty="0">
                <a:solidFill>
                  <a:prstClr val="black"/>
                </a:solidFill>
              </a:endParaRPr>
            </a:p>
          </p:txBody>
        </p:sp>
        <p:cxnSp>
          <p:nvCxnSpPr>
            <p:cNvPr id="17" name="Straight Arrow Connector 103"/>
            <p:cNvCxnSpPr/>
            <p:nvPr/>
          </p:nvCxnSpPr>
          <p:spPr>
            <a:xfrm>
              <a:off x="21748669" y="21590002"/>
              <a:ext cx="228600"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Cross 104"/>
            <p:cNvSpPr/>
            <p:nvPr/>
          </p:nvSpPr>
          <p:spPr>
            <a:xfrm rot="18000000">
              <a:off x="21697276" y="21631738"/>
              <a:ext cx="274319" cy="274320"/>
            </a:xfrm>
            <a:prstGeom prst="plus">
              <a:avLst>
                <a:gd name="adj" fmla="val 43172"/>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prstClr val="white"/>
                </a:solidFill>
              </a:endParaRPr>
            </a:p>
          </p:txBody>
        </p:sp>
        <p:sp>
          <p:nvSpPr>
            <p:cNvPr id="19" name="TextBox 105"/>
            <p:cNvSpPr txBox="1"/>
            <p:nvPr/>
          </p:nvSpPr>
          <p:spPr>
            <a:xfrm>
              <a:off x="20734867" y="21640798"/>
              <a:ext cx="1143000" cy="294952"/>
            </a:xfrm>
            <a:prstGeom prst="rect">
              <a:avLst/>
            </a:prstGeom>
            <a:noFill/>
          </p:spPr>
          <p:txBody>
            <a:bodyPr wrap="square" rtlCol="0">
              <a:spAutoFit/>
            </a:bodyPr>
            <a:lstStyle/>
            <a:p>
              <a:r>
                <a:rPr lang="en-US" sz="1700" dirty="0" err="1" smtClean="0">
                  <a:solidFill>
                    <a:prstClr val="black"/>
                  </a:solidFill>
                </a:rPr>
                <a:t>folP</a:t>
              </a:r>
              <a:r>
                <a:rPr lang="en-US" sz="1700" dirty="0" smtClean="0">
                  <a:solidFill>
                    <a:prstClr val="black"/>
                  </a:solidFill>
                </a:rPr>
                <a:t>, (</a:t>
              </a:r>
              <a:r>
                <a:rPr lang="en-US" sz="1700" dirty="0" err="1" smtClean="0">
                  <a:solidFill>
                    <a:prstClr val="black"/>
                  </a:solidFill>
                </a:rPr>
                <a:t>ubiA</a:t>
              </a:r>
              <a:r>
                <a:rPr lang="en-US" sz="1700" dirty="0" smtClean="0">
                  <a:solidFill>
                    <a:prstClr val="black"/>
                  </a:solidFill>
                </a:rPr>
                <a:t>)</a:t>
              </a:r>
              <a:endParaRPr lang="en-US" sz="1700" dirty="0">
                <a:solidFill>
                  <a:prstClr val="black"/>
                </a:solidFill>
              </a:endParaRPr>
            </a:p>
          </p:txBody>
        </p:sp>
      </p:grpSp>
      <p:sp>
        <p:nvSpPr>
          <p:cNvPr id="20" name="Rectangle 19"/>
          <p:cNvSpPr/>
          <p:nvPr/>
        </p:nvSpPr>
        <p:spPr>
          <a:xfrm>
            <a:off x="1355090" y="4317548"/>
            <a:ext cx="6750685" cy="1569660"/>
          </a:xfrm>
          <a:prstGeom prst="rect">
            <a:avLst/>
          </a:prstGeom>
        </p:spPr>
        <p:txBody>
          <a:bodyPr wrap="square">
            <a:spAutoFit/>
          </a:bodyPr>
          <a:lstStyle/>
          <a:p>
            <a:pPr marL="457200" indent="-457200" eaLnBrk="0" hangingPunct="0">
              <a:buFont typeface="Wingdings" pitchFamily="2" charset="2"/>
              <a:buChar char="§"/>
              <a:defRPr/>
            </a:pPr>
            <a:r>
              <a:rPr lang="en-US" sz="3200" dirty="0" smtClean="0">
                <a:solidFill>
                  <a:prstClr val="black"/>
                </a:solidFill>
              </a:rPr>
              <a:t>Acetaminophen is lethal at 12 g</a:t>
            </a:r>
          </a:p>
          <a:p>
            <a:pPr marL="457200" indent="-457200" eaLnBrk="0" hangingPunct="0">
              <a:buFont typeface="Wingdings" pitchFamily="2" charset="2"/>
              <a:buChar char="§"/>
              <a:defRPr/>
            </a:pPr>
            <a:r>
              <a:rPr lang="en-US" sz="3200" dirty="0" smtClean="0">
                <a:solidFill>
                  <a:prstClr val="black"/>
                </a:solidFill>
              </a:rPr>
              <a:t>What of a biosynthetic organism?</a:t>
            </a:r>
          </a:p>
          <a:p>
            <a:pPr marL="457200" indent="-457200" eaLnBrk="0" hangingPunct="0">
              <a:buFont typeface="Wingdings" pitchFamily="2" charset="2"/>
              <a:buChar char="§"/>
              <a:defRPr/>
            </a:pPr>
            <a:r>
              <a:rPr lang="en-US" sz="3200" dirty="0" smtClean="0">
                <a:solidFill>
                  <a:prstClr val="black"/>
                </a:solidFill>
              </a:rPr>
              <a:t>Precautions:  </a:t>
            </a:r>
            <a:r>
              <a:rPr lang="en-US" sz="3200" dirty="0" err="1" smtClean="0">
                <a:solidFill>
                  <a:prstClr val="black"/>
                </a:solidFill>
                <a:latin typeface="Symbol" panose="05050102010706020507" pitchFamily="18" charset="2"/>
              </a:rPr>
              <a:t>D</a:t>
            </a:r>
            <a:r>
              <a:rPr lang="en-US" sz="3200" dirty="0" err="1" smtClean="0">
                <a:solidFill>
                  <a:prstClr val="black"/>
                </a:solidFill>
              </a:rPr>
              <a:t>dapD</a:t>
            </a:r>
            <a:r>
              <a:rPr lang="en-US" sz="3200" dirty="0" smtClean="0">
                <a:solidFill>
                  <a:prstClr val="black"/>
                </a:solidFill>
              </a:rPr>
              <a:t> strain, bleach</a:t>
            </a:r>
            <a:endParaRPr lang="en-US" sz="3200" dirty="0">
              <a:solidFill>
                <a:prstClr val="black"/>
              </a:solidFill>
            </a:endParaRPr>
          </a:p>
        </p:txBody>
      </p:sp>
      <p:graphicFrame>
        <p:nvGraphicFramePr>
          <p:cNvPr id="21" name="Objet 20"/>
          <p:cNvGraphicFramePr>
            <a:graphicFrameLocks noChangeAspect="1"/>
          </p:cNvGraphicFramePr>
          <p:nvPr>
            <p:extLst>
              <p:ext uri="{D42A27DB-BD31-4B8C-83A1-F6EECF244321}">
                <p14:modId xmlns:p14="http://schemas.microsoft.com/office/powerpoint/2010/main" val="43058639"/>
              </p:ext>
            </p:extLst>
          </p:nvPr>
        </p:nvGraphicFramePr>
        <p:xfrm>
          <a:off x="8848725" y="2849035"/>
          <a:ext cx="2565400" cy="3924300"/>
        </p:xfrm>
        <a:graphic>
          <a:graphicData uri="http://schemas.openxmlformats.org/presentationml/2006/ole">
            <mc:AlternateContent xmlns:mc="http://schemas.openxmlformats.org/markup-compatibility/2006">
              <mc:Choice xmlns:v="urn:schemas-microsoft-com:vml" Requires="v">
                <p:oleObj spid="_x0000_s1048" name="Image" r:id="rId9" imgW="2565000" imgH="3923640" progId="Photoshop.Image.55">
                  <p:embed/>
                </p:oleObj>
              </mc:Choice>
              <mc:Fallback>
                <p:oleObj name="Image" r:id="rId9" imgW="2565000" imgH="3923640" progId="Photoshop.Image.55">
                  <p:embed/>
                  <p:pic>
                    <p:nvPicPr>
                      <p:cNvPr id="0" name=""/>
                      <p:cNvPicPr/>
                      <p:nvPr/>
                    </p:nvPicPr>
                    <p:blipFill>
                      <a:blip r:embed="rId10"/>
                      <a:stretch>
                        <a:fillRect/>
                      </a:stretch>
                    </p:blipFill>
                    <p:spPr>
                      <a:xfrm>
                        <a:off x="8848725" y="2849035"/>
                        <a:ext cx="2565400" cy="3924300"/>
                      </a:xfrm>
                      <a:prstGeom prst="rect">
                        <a:avLst/>
                      </a:prstGeom>
                    </p:spPr>
                  </p:pic>
                </p:oleObj>
              </mc:Fallback>
            </mc:AlternateContent>
          </a:graphicData>
        </a:graphic>
      </p:graphicFrame>
    </p:spTree>
    <p:custDataLst>
      <p:tags r:id="rId2"/>
    </p:custDataLst>
    <p:extLst>
      <p:ext uri="{BB962C8B-B14F-4D97-AF65-F5344CB8AC3E}">
        <p14:creationId xmlns:p14="http://schemas.microsoft.com/office/powerpoint/2010/main" val="444152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dirty="0" smtClean="0">
                <a:solidFill>
                  <a:prstClr val="black"/>
                </a:solidFill>
                <a:latin typeface="Rockwell Extra Bold" panose="02060903040505020403" pitchFamily="18" charset="0"/>
              </a:rPr>
              <a:t>Questions to ask yourself</a:t>
            </a:r>
            <a:endParaRPr lang="en-US" sz="4000" dirty="0">
              <a:solidFill>
                <a:prstClr val="black"/>
              </a:solidFill>
              <a:latin typeface="Rockwell Extra Bold" panose="02060903040505020403" pitchFamily="18" charset="0"/>
            </a:endParaRPr>
          </a:p>
        </p:txBody>
      </p:sp>
      <p:sp>
        <p:nvSpPr>
          <p:cNvPr id="20483" name="Rectangle 2"/>
          <p:cNvSpPr>
            <a:spLocks noChangeArrowheads="1"/>
          </p:cNvSpPr>
          <p:nvPr/>
        </p:nvSpPr>
        <p:spPr bwMode="auto">
          <a:xfrm>
            <a:off x="2209800" y="1008064"/>
            <a:ext cx="8077200" cy="5201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buFontTx/>
              <a:buAutoNum type="arabicParenR"/>
            </a:pPr>
            <a:r>
              <a:rPr lang="en-US" b="1" dirty="0">
                <a:solidFill>
                  <a:prstClr val="black"/>
                </a:solidFill>
                <a:latin typeface="Calibri" panose="020F0502020204030204" pitchFamily="34" charset="0"/>
              </a:rPr>
              <a:t>Are there select agents involved?</a:t>
            </a:r>
          </a:p>
          <a:p>
            <a:pPr eaLnBrk="1" fontAlgn="base" hangingPunct="1">
              <a:spcBef>
                <a:spcPct val="0"/>
              </a:spcBef>
              <a:spcAft>
                <a:spcPct val="0"/>
              </a:spcAft>
            </a:pPr>
            <a:r>
              <a:rPr lang="en-US" sz="1400" dirty="0">
                <a:solidFill>
                  <a:prstClr val="black"/>
                </a:solidFill>
                <a:latin typeface="Calibri" panose="020F0502020204030204" pitchFamily="34" charset="0"/>
              </a:rPr>
              <a:t>	If yes, consider alternative strategies—this is a red flag that you probably do not want to do this project.  Software can catch this.  Gene Synthesis companies will catch this.</a:t>
            </a:r>
          </a:p>
          <a:p>
            <a:pPr eaLnBrk="1" fontAlgn="base" hangingPunct="1">
              <a:spcBef>
                <a:spcPct val="0"/>
              </a:spcBef>
              <a:spcAft>
                <a:spcPct val="0"/>
              </a:spcAft>
              <a:buFontTx/>
              <a:buAutoNum type="arabicParenR" startAt="2"/>
            </a:pPr>
            <a:r>
              <a:rPr lang="en-US" b="1" dirty="0">
                <a:solidFill>
                  <a:prstClr val="black"/>
                </a:solidFill>
                <a:latin typeface="Calibri" panose="020F0502020204030204" pitchFamily="34" charset="0"/>
              </a:rPr>
              <a:t>Are there virulence features involved?</a:t>
            </a:r>
          </a:p>
          <a:p>
            <a:pPr eaLnBrk="1" fontAlgn="base" hangingPunct="1">
              <a:spcBef>
                <a:spcPct val="0"/>
              </a:spcBef>
              <a:spcAft>
                <a:spcPct val="0"/>
              </a:spcAft>
            </a:pPr>
            <a:r>
              <a:rPr lang="en-US" sz="1400" dirty="0">
                <a:solidFill>
                  <a:prstClr val="black"/>
                </a:solidFill>
                <a:latin typeface="Calibri" panose="020F0502020204030204" pitchFamily="34" charset="0"/>
              </a:rPr>
              <a:t>	If yes, do they really need to be there?  If yes, you are probably making something that could carry some real health risks, so you need to think through </a:t>
            </a:r>
            <a:r>
              <a:rPr lang="en-US" sz="1400" dirty="0" smtClean="0">
                <a:solidFill>
                  <a:prstClr val="black"/>
                </a:solidFill>
                <a:latin typeface="Calibri" panose="020F0502020204030204" pitchFamily="34" charset="0"/>
              </a:rPr>
              <a:t>pathogenicity risks, </a:t>
            </a:r>
            <a:r>
              <a:rPr lang="en-US" sz="1400" dirty="0">
                <a:solidFill>
                  <a:prstClr val="black"/>
                </a:solidFill>
                <a:latin typeface="Calibri" panose="020F0502020204030204" pitchFamily="34" charset="0"/>
              </a:rPr>
              <a:t>and probably talk it over with experts.  There are many “safe” virulence factors, but some risks </a:t>
            </a:r>
            <a:r>
              <a:rPr lang="en-US" sz="1400" dirty="0" smtClean="0">
                <a:solidFill>
                  <a:prstClr val="black"/>
                </a:solidFill>
                <a:latin typeface="Calibri" panose="020F0502020204030204" pitchFamily="34" charset="0"/>
              </a:rPr>
              <a:t>are not immediately </a:t>
            </a:r>
            <a:r>
              <a:rPr lang="en-US" sz="1400" dirty="0">
                <a:solidFill>
                  <a:prstClr val="black"/>
                </a:solidFill>
                <a:latin typeface="Calibri" panose="020F0502020204030204" pitchFamily="34" charset="0"/>
              </a:rPr>
              <a:t>obvious.</a:t>
            </a:r>
          </a:p>
          <a:p>
            <a:pPr eaLnBrk="1" fontAlgn="base" hangingPunct="1">
              <a:spcBef>
                <a:spcPct val="0"/>
              </a:spcBef>
              <a:spcAft>
                <a:spcPct val="0"/>
              </a:spcAft>
            </a:pPr>
            <a:r>
              <a:rPr lang="en-US" b="1" dirty="0">
                <a:solidFill>
                  <a:prstClr val="black"/>
                </a:solidFill>
                <a:latin typeface="Calibri" panose="020F0502020204030204" pitchFamily="34" charset="0"/>
              </a:rPr>
              <a:t>3)	Are you creating anything that in effect is a virulence factor?</a:t>
            </a:r>
          </a:p>
          <a:p>
            <a:pPr eaLnBrk="1" fontAlgn="base" hangingPunct="1">
              <a:spcBef>
                <a:spcPct val="0"/>
              </a:spcBef>
              <a:spcAft>
                <a:spcPct val="0"/>
              </a:spcAft>
            </a:pPr>
            <a:r>
              <a:rPr lang="en-US" sz="1400" dirty="0">
                <a:solidFill>
                  <a:prstClr val="black"/>
                </a:solidFill>
                <a:latin typeface="Calibri" panose="020F0502020204030204" pitchFamily="34" charset="0"/>
              </a:rPr>
              <a:t>	Do any of your devices, despite being made of non-virulence features, nevertheless do something that affects the interactions between your organism and animal/plant cells?  If so, it should be considered to be comparable in risk to virulence factors that do similar things.</a:t>
            </a:r>
          </a:p>
          <a:p>
            <a:pPr eaLnBrk="1" fontAlgn="base" hangingPunct="1">
              <a:spcBef>
                <a:spcPct val="0"/>
              </a:spcBef>
              <a:spcAft>
                <a:spcPct val="0"/>
              </a:spcAft>
              <a:buFontTx/>
              <a:buAutoNum type="arabicParenR" startAt="4"/>
            </a:pPr>
            <a:r>
              <a:rPr lang="en-US" b="1" dirty="0">
                <a:solidFill>
                  <a:prstClr val="black"/>
                </a:solidFill>
                <a:latin typeface="Calibri" panose="020F0502020204030204" pitchFamily="34" charset="0"/>
              </a:rPr>
              <a:t>Can mutation of your devices result in a </a:t>
            </a:r>
            <a:r>
              <a:rPr lang="en-US" b="1" dirty="0" smtClean="0">
                <a:solidFill>
                  <a:prstClr val="black"/>
                </a:solidFill>
                <a:latin typeface="Calibri" panose="020F0502020204030204" pitchFamily="34" charset="0"/>
              </a:rPr>
              <a:t>dangerous organism?</a:t>
            </a:r>
            <a:endParaRPr lang="en-US" b="1" dirty="0">
              <a:solidFill>
                <a:prstClr val="black"/>
              </a:solidFill>
              <a:latin typeface="Calibri" panose="020F0502020204030204" pitchFamily="34" charset="0"/>
            </a:endParaRPr>
          </a:p>
          <a:p>
            <a:pPr eaLnBrk="1" fontAlgn="base" hangingPunct="1">
              <a:spcBef>
                <a:spcPct val="0"/>
              </a:spcBef>
              <a:spcAft>
                <a:spcPct val="0"/>
              </a:spcAft>
            </a:pPr>
            <a:r>
              <a:rPr lang="en-US" sz="1400" dirty="0">
                <a:solidFill>
                  <a:prstClr val="black"/>
                </a:solidFill>
                <a:latin typeface="Calibri" panose="020F0502020204030204" pitchFamily="34" charset="0"/>
              </a:rPr>
              <a:t>	For each device you have in your system, consider all variants that break one feature, all variants that transpose one region of the system with another (including the </a:t>
            </a:r>
            <a:r>
              <a:rPr lang="en-US" sz="1400" dirty="0" smtClean="0">
                <a:solidFill>
                  <a:prstClr val="black"/>
                </a:solidFill>
                <a:latin typeface="Calibri" panose="020F0502020204030204" pitchFamily="34" charset="0"/>
              </a:rPr>
              <a:t>genome).  </a:t>
            </a:r>
            <a:r>
              <a:rPr lang="en-US" sz="1400" dirty="0">
                <a:solidFill>
                  <a:prstClr val="black"/>
                </a:solidFill>
                <a:latin typeface="Calibri" panose="020F0502020204030204" pitchFamily="34" charset="0"/>
              </a:rPr>
              <a:t>If any of those result in </a:t>
            </a:r>
            <a:r>
              <a:rPr lang="en-US" sz="1400" dirty="0" smtClean="0">
                <a:solidFill>
                  <a:prstClr val="black"/>
                </a:solidFill>
                <a:latin typeface="Calibri" panose="020F0502020204030204" pitchFamily="34" charset="0"/>
              </a:rPr>
              <a:t>a dangerous device, </a:t>
            </a:r>
            <a:r>
              <a:rPr lang="en-US" sz="1400" dirty="0">
                <a:solidFill>
                  <a:prstClr val="black"/>
                </a:solidFill>
                <a:latin typeface="Calibri" panose="020F0502020204030204" pitchFamily="34" charset="0"/>
              </a:rPr>
              <a:t>the original construct </a:t>
            </a:r>
            <a:r>
              <a:rPr lang="en-US" sz="1400" dirty="0" smtClean="0">
                <a:solidFill>
                  <a:prstClr val="black"/>
                </a:solidFill>
                <a:latin typeface="Calibri" panose="020F0502020204030204" pitchFamily="34" charset="0"/>
              </a:rPr>
              <a:t>should </a:t>
            </a:r>
            <a:r>
              <a:rPr lang="en-US" sz="1400" dirty="0">
                <a:solidFill>
                  <a:prstClr val="black"/>
                </a:solidFill>
                <a:latin typeface="Calibri" panose="020F0502020204030204" pitchFamily="34" charset="0"/>
              </a:rPr>
              <a:t>be considered potentially dangerous.</a:t>
            </a:r>
          </a:p>
          <a:p>
            <a:pPr eaLnBrk="1" fontAlgn="base" hangingPunct="1">
              <a:spcBef>
                <a:spcPct val="0"/>
              </a:spcBef>
              <a:spcAft>
                <a:spcPct val="0"/>
              </a:spcAft>
            </a:pPr>
            <a:r>
              <a:rPr lang="en-US" b="1" dirty="0" smtClean="0">
                <a:solidFill>
                  <a:prstClr val="black"/>
                </a:solidFill>
                <a:latin typeface="Calibri" panose="020F0502020204030204" pitchFamily="34" charset="0"/>
              </a:rPr>
              <a:t>5)	Are you enabling the dissemination of genetic material?</a:t>
            </a:r>
            <a:endParaRPr lang="en-US" b="1" dirty="0">
              <a:solidFill>
                <a:prstClr val="black"/>
              </a:solidFill>
              <a:latin typeface="Calibri" panose="020F0502020204030204" pitchFamily="34" charset="0"/>
            </a:endParaRPr>
          </a:p>
          <a:p>
            <a:pPr eaLnBrk="1" fontAlgn="base" hangingPunct="1">
              <a:spcBef>
                <a:spcPct val="0"/>
              </a:spcBef>
              <a:spcAft>
                <a:spcPct val="0"/>
              </a:spcAft>
            </a:pPr>
            <a:r>
              <a:rPr lang="en-US" sz="1400" dirty="0">
                <a:solidFill>
                  <a:prstClr val="black"/>
                </a:solidFill>
                <a:latin typeface="Calibri" panose="020F0502020204030204" pitchFamily="34" charset="0"/>
              </a:rPr>
              <a:t>	</a:t>
            </a:r>
            <a:r>
              <a:rPr lang="en-US" sz="1400" dirty="0" smtClean="0">
                <a:solidFill>
                  <a:prstClr val="black"/>
                </a:solidFill>
                <a:latin typeface="Calibri" panose="020F0502020204030204" pitchFamily="34" charset="0"/>
              </a:rPr>
              <a:t>Are you enabling your organism to share its DNA with other organisms?  Are you producing genetic particles (like phages) that can enable horizontal gene transfer?</a:t>
            </a:r>
            <a:endParaRPr lang="en-US" sz="1400"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prstClr val="black"/>
                </a:solidFill>
                <a:latin typeface="Calibri" panose="020F0502020204030204" pitchFamily="34" charset="0"/>
              </a:rPr>
              <a:t>6</a:t>
            </a:r>
            <a:r>
              <a:rPr lang="en-US" b="1" dirty="0" smtClean="0">
                <a:solidFill>
                  <a:prstClr val="black"/>
                </a:solidFill>
                <a:latin typeface="Calibri" panose="020F0502020204030204" pitchFamily="34" charset="0"/>
              </a:rPr>
              <a:t>)</a:t>
            </a:r>
            <a:r>
              <a:rPr lang="en-US" b="1" dirty="0">
                <a:solidFill>
                  <a:prstClr val="black"/>
                </a:solidFill>
                <a:latin typeface="Calibri" panose="020F0502020204030204" pitchFamily="34" charset="0"/>
              </a:rPr>
              <a:t>	Are you creating a dual use risk  (biosecurity threat)?</a:t>
            </a:r>
          </a:p>
          <a:p>
            <a:pPr eaLnBrk="1" fontAlgn="base" hangingPunct="1">
              <a:spcBef>
                <a:spcPct val="0"/>
              </a:spcBef>
              <a:spcAft>
                <a:spcPct val="0"/>
              </a:spcAft>
            </a:pPr>
            <a:r>
              <a:rPr lang="en-US" sz="1400" dirty="0">
                <a:solidFill>
                  <a:prstClr val="black"/>
                </a:solidFill>
                <a:latin typeface="Calibri" panose="020F0502020204030204" pitchFamily="34" charset="0"/>
              </a:rPr>
              <a:t>	Are the devices you are making specifically reusable for some nefarious purpose?  Can any of the features you are making available be reused as such?</a:t>
            </a:r>
          </a:p>
          <a:p>
            <a:pPr eaLnBrk="1" fontAlgn="base" hangingPunct="1">
              <a:spcBef>
                <a:spcPct val="0"/>
              </a:spcBef>
              <a:spcAft>
                <a:spcPct val="0"/>
              </a:spcAft>
            </a:pPr>
            <a:endParaRPr lang="en-US" sz="1600" dirty="0">
              <a:solidFill>
                <a:prstClr val="black"/>
              </a:solidFill>
              <a:latin typeface="Calibri" panose="020F0502020204030204" pitchFamily="34" charset="0"/>
            </a:endParaRPr>
          </a:p>
        </p:txBody>
      </p:sp>
    </p:spTree>
    <p:extLst>
      <p:ext uri="{BB962C8B-B14F-4D97-AF65-F5344CB8AC3E}">
        <p14:creationId xmlns:p14="http://schemas.microsoft.com/office/powerpoint/2010/main" val="3749757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dirty="0" smtClean="0">
                <a:solidFill>
                  <a:prstClr val="black"/>
                </a:solidFill>
                <a:latin typeface="Rockwell Extra Bold" panose="02060903040505020403" pitchFamily="18" charset="0"/>
              </a:rPr>
              <a:t>Payload Delivery Device</a:t>
            </a:r>
            <a:endParaRPr lang="en-US" sz="4000" dirty="0">
              <a:solidFill>
                <a:prstClr val="black"/>
              </a:solidFill>
              <a:latin typeface="Rockwell Extra Bold" panose="02060903040505020403" pitchFamily="18" charset="0"/>
            </a:endParaRPr>
          </a:p>
        </p:txBody>
      </p:sp>
      <p:pic>
        <p:nvPicPr>
          <p:cNvPr id="22" name="Picture 7" descr="Payload delivery.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7400" y="1530350"/>
            <a:ext cx="8204200" cy="396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Box 14"/>
          <p:cNvSpPr txBox="1">
            <a:spLocks noChangeArrowheads="1"/>
          </p:cNvSpPr>
          <p:nvPr/>
        </p:nvSpPr>
        <p:spPr bwMode="auto">
          <a:xfrm>
            <a:off x="1676401" y="5638800"/>
            <a:ext cx="307007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Source organism risk group:</a:t>
            </a:r>
          </a:p>
        </p:txBody>
      </p:sp>
      <p:sp>
        <p:nvSpPr>
          <p:cNvPr id="24" name="TextBox 15"/>
          <p:cNvSpPr txBox="1">
            <a:spLocks noChangeArrowheads="1"/>
          </p:cNvSpPr>
          <p:nvPr/>
        </p:nvSpPr>
        <p:spPr bwMode="auto">
          <a:xfrm>
            <a:off x="2590800"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2</a:t>
            </a:r>
          </a:p>
        </p:txBody>
      </p:sp>
      <p:sp>
        <p:nvSpPr>
          <p:cNvPr id="25" name="TextBox 16"/>
          <p:cNvSpPr txBox="1">
            <a:spLocks noChangeArrowheads="1"/>
          </p:cNvSpPr>
          <p:nvPr/>
        </p:nvSpPr>
        <p:spPr bwMode="auto">
          <a:xfrm>
            <a:off x="2133600"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26" name="TextBox 17"/>
          <p:cNvSpPr txBox="1">
            <a:spLocks noChangeArrowheads="1"/>
          </p:cNvSpPr>
          <p:nvPr/>
        </p:nvSpPr>
        <p:spPr bwMode="auto">
          <a:xfrm>
            <a:off x="30972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27" name="TextBox 18"/>
          <p:cNvSpPr txBox="1">
            <a:spLocks noChangeArrowheads="1"/>
          </p:cNvSpPr>
          <p:nvPr/>
        </p:nvSpPr>
        <p:spPr bwMode="auto">
          <a:xfrm>
            <a:off x="37830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28" name="TextBox 19"/>
          <p:cNvSpPr txBox="1">
            <a:spLocks noChangeArrowheads="1"/>
          </p:cNvSpPr>
          <p:nvPr/>
        </p:nvSpPr>
        <p:spPr bwMode="auto">
          <a:xfrm>
            <a:off x="44688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29" name="TextBox 20"/>
          <p:cNvSpPr txBox="1">
            <a:spLocks noChangeArrowheads="1"/>
          </p:cNvSpPr>
          <p:nvPr/>
        </p:nvSpPr>
        <p:spPr bwMode="auto">
          <a:xfrm>
            <a:off x="48498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30" name="TextBox 21"/>
          <p:cNvSpPr txBox="1">
            <a:spLocks noChangeArrowheads="1"/>
          </p:cNvSpPr>
          <p:nvPr/>
        </p:nvSpPr>
        <p:spPr bwMode="auto">
          <a:xfrm>
            <a:off x="5486400"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31" name="TextBox 22"/>
          <p:cNvSpPr txBox="1">
            <a:spLocks noChangeArrowheads="1"/>
          </p:cNvSpPr>
          <p:nvPr/>
        </p:nvSpPr>
        <p:spPr bwMode="auto">
          <a:xfrm>
            <a:off x="6553200"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2</a:t>
            </a:r>
          </a:p>
        </p:txBody>
      </p:sp>
      <p:sp>
        <p:nvSpPr>
          <p:cNvPr id="32" name="TextBox 23"/>
          <p:cNvSpPr txBox="1">
            <a:spLocks noChangeArrowheads="1"/>
          </p:cNvSpPr>
          <p:nvPr/>
        </p:nvSpPr>
        <p:spPr bwMode="auto">
          <a:xfrm>
            <a:off x="61452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33" name="TextBox 24"/>
          <p:cNvSpPr txBox="1">
            <a:spLocks noChangeArrowheads="1"/>
          </p:cNvSpPr>
          <p:nvPr/>
        </p:nvSpPr>
        <p:spPr bwMode="auto">
          <a:xfrm>
            <a:off x="75930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2</a:t>
            </a:r>
          </a:p>
        </p:txBody>
      </p:sp>
      <p:sp>
        <p:nvSpPr>
          <p:cNvPr id="34" name="TextBox 25"/>
          <p:cNvSpPr txBox="1">
            <a:spLocks noChangeArrowheads="1"/>
          </p:cNvSpPr>
          <p:nvPr/>
        </p:nvSpPr>
        <p:spPr bwMode="auto">
          <a:xfrm>
            <a:off x="8001000"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35" name="TextBox 26"/>
          <p:cNvSpPr txBox="1">
            <a:spLocks noChangeArrowheads="1"/>
          </p:cNvSpPr>
          <p:nvPr/>
        </p:nvSpPr>
        <p:spPr bwMode="auto">
          <a:xfrm>
            <a:off x="84312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36" name="TextBox 27"/>
          <p:cNvSpPr txBox="1">
            <a:spLocks noChangeArrowheads="1"/>
          </p:cNvSpPr>
          <p:nvPr/>
        </p:nvSpPr>
        <p:spPr bwMode="auto">
          <a:xfrm>
            <a:off x="88122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37" name="TextBox 28"/>
          <p:cNvSpPr txBox="1">
            <a:spLocks noChangeArrowheads="1"/>
          </p:cNvSpPr>
          <p:nvPr/>
        </p:nvSpPr>
        <p:spPr bwMode="auto">
          <a:xfrm>
            <a:off x="94980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38" name="TextBox 29"/>
          <p:cNvSpPr txBox="1">
            <a:spLocks noChangeArrowheads="1"/>
          </p:cNvSpPr>
          <p:nvPr/>
        </p:nvSpPr>
        <p:spPr bwMode="auto">
          <a:xfrm>
            <a:off x="9955213" y="6096000"/>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solidFill>
                  <a:prstClr val="black"/>
                </a:solidFill>
              </a:rPr>
              <a:t>1</a:t>
            </a:r>
          </a:p>
        </p:txBody>
      </p:sp>
      <p:sp>
        <p:nvSpPr>
          <p:cNvPr id="2" name="Rectangle 1"/>
          <p:cNvSpPr/>
          <p:nvPr/>
        </p:nvSpPr>
        <p:spPr>
          <a:xfrm>
            <a:off x="1828800" y="737969"/>
            <a:ext cx="6096000" cy="276999"/>
          </a:xfrm>
          <a:prstGeom prst="rect">
            <a:avLst/>
          </a:prstGeom>
        </p:spPr>
        <p:txBody>
          <a:bodyPr>
            <a:spAutoFit/>
          </a:bodyPr>
          <a:lstStyle/>
          <a:p>
            <a:r>
              <a:rPr lang="en-US" sz="1200" dirty="0">
                <a:solidFill>
                  <a:prstClr val="black"/>
                </a:solidFill>
              </a:rPr>
              <a:t>http://dx.doi.org/10.1021/sb300107h</a:t>
            </a:r>
          </a:p>
        </p:txBody>
      </p:sp>
    </p:spTree>
    <p:custDataLst>
      <p:tags r:id="rId1"/>
    </p:custDataLst>
    <p:extLst>
      <p:ext uri="{BB962C8B-B14F-4D97-AF65-F5344CB8AC3E}">
        <p14:creationId xmlns:p14="http://schemas.microsoft.com/office/powerpoint/2010/main" val="18454821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dirty="0" smtClean="0">
                <a:solidFill>
                  <a:prstClr val="black"/>
                </a:solidFill>
                <a:latin typeface="Rockwell Extra Bold" panose="02060903040505020403" pitchFamily="18" charset="0"/>
              </a:rPr>
              <a:t>Containment Strategies</a:t>
            </a:r>
            <a:endParaRPr lang="en-US" sz="4000" dirty="0">
              <a:solidFill>
                <a:prstClr val="black"/>
              </a:solidFill>
              <a:latin typeface="Rockwell Extra Bold" panose="02060903040505020403" pitchFamily="18" charset="0"/>
            </a:endParaRPr>
          </a:p>
        </p:txBody>
      </p:sp>
      <p:sp>
        <p:nvSpPr>
          <p:cNvPr id="3" name="Rectangle 2"/>
          <p:cNvSpPr/>
          <p:nvPr/>
        </p:nvSpPr>
        <p:spPr>
          <a:xfrm>
            <a:off x="723900" y="1460501"/>
            <a:ext cx="6448425" cy="4140199"/>
          </a:xfrm>
          <a:prstGeom prst="rect">
            <a:avLst/>
          </a:prstGeom>
        </p:spPr>
        <p:txBody>
          <a:bodyPr wrap="square">
            <a:spAutoFit/>
          </a:bodyPr>
          <a:lstStyle/>
          <a:p>
            <a:pPr marL="457200" indent="-457200" eaLnBrk="0" hangingPunct="0">
              <a:buFont typeface="Wingdings" pitchFamily="2" charset="2"/>
              <a:buChar char="§"/>
              <a:defRPr/>
            </a:pPr>
            <a:r>
              <a:rPr lang="en-US" sz="3200" dirty="0" smtClean="0">
                <a:solidFill>
                  <a:prstClr val="black"/>
                </a:solidFill>
              </a:rPr>
              <a:t>Use of crippled strains (lab strains of </a:t>
            </a:r>
            <a:r>
              <a:rPr lang="en-US" sz="3200" i="1" dirty="0" smtClean="0">
                <a:solidFill>
                  <a:prstClr val="black"/>
                </a:solidFill>
              </a:rPr>
              <a:t>E. coli</a:t>
            </a:r>
            <a:r>
              <a:rPr lang="en-US" sz="3200" dirty="0" smtClean="0">
                <a:solidFill>
                  <a:prstClr val="black"/>
                </a:solidFill>
              </a:rPr>
              <a:t>)</a:t>
            </a:r>
          </a:p>
          <a:p>
            <a:pPr marL="457200" indent="-457200" eaLnBrk="0" hangingPunct="0">
              <a:buFont typeface="Wingdings" pitchFamily="2" charset="2"/>
              <a:buChar char="§"/>
              <a:defRPr/>
            </a:pPr>
            <a:r>
              <a:rPr lang="en-US" sz="3200" dirty="0" smtClean="0">
                <a:solidFill>
                  <a:prstClr val="black"/>
                </a:solidFill>
              </a:rPr>
              <a:t>Employment of </a:t>
            </a:r>
            <a:r>
              <a:rPr lang="en-US" sz="3200" dirty="0" err="1" smtClean="0">
                <a:solidFill>
                  <a:prstClr val="black"/>
                </a:solidFill>
              </a:rPr>
              <a:t>auxotrophs</a:t>
            </a:r>
            <a:r>
              <a:rPr lang="en-US" sz="3200" dirty="0" smtClean="0">
                <a:solidFill>
                  <a:prstClr val="black"/>
                </a:solidFill>
              </a:rPr>
              <a:t> (</a:t>
            </a:r>
            <a:r>
              <a:rPr lang="en-US" sz="3200" dirty="0" err="1" smtClean="0">
                <a:solidFill>
                  <a:prstClr val="black"/>
                </a:solidFill>
                <a:latin typeface="Symbol" panose="05050102010706020507" pitchFamily="18" charset="2"/>
              </a:rPr>
              <a:t>D</a:t>
            </a:r>
            <a:r>
              <a:rPr lang="en-US" sz="3200" i="1" dirty="0" err="1" smtClean="0">
                <a:solidFill>
                  <a:prstClr val="black"/>
                </a:solidFill>
              </a:rPr>
              <a:t>dapD</a:t>
            </a:r>
            <a:r>
              <a:rPr lang="en-US" sz="3200" dirty="0" smtClean="0">
                <a:solidFill>
                  <a:prstClr val="black"/>
                </a:solidFill>
              </a:rPr>
              <a:t>)</a:t>
            </a:r>
          </a:p>
          <a:p>
            <a:pPr marL="457200" indent="-457200" eaLnBrk="0" hangingPunct="0">
              <a:buFont typeface="Wingdings" pitchFamily="2" charset="2"/>
              <a:buChar char="§"/>
              <a:defRPr/>
            </a:pPr>
            <a:r>
              <a:rPr lang="en-US" sz="3200" dirty="0" smtClean="0">
                <a:solidFill>
                  <a:prstClr val="black"/>
                </a:solidFill>
              </a:rPr>
              <a:t>Eliminate high-affinity iron transport (</a:t>
            </a:r>
            <a:r>
              <a:rPr lang="en-US" sz="3200" dirty="0" err="1" smtClean="0">
                <a:solidFill>
                  <a:prstClr val="black"/>
                </a:solidFill>
                <a:latin typeface="Symbol" panose="05050102010706020507" pitchFamily="18" charset="2"/>
              </a:rPr>
              <a:t>D</a:t>
            </a:r>
            <a:r>
              <a:rPr lang="en-US" sz="3200" i="1" dirty="0" err="1" smtClean="0">
                <a:solidFill>
                  <a:prstClr val="black"/>
                </a:solidFill>
              </a:rPr>
              <a:t>tonB</a:t>
            </a:r>
            <a:r>
              <a:rPr lang="en-US" sz="3200" dirty="0" smtClean="0">
                <a:solidFill>
                  <a:prstClr val="black"/>
                </a:solidFill>
              </a:rPr>
              <a:t>)</a:t>
            </a:r>
          </a:p>
          <a:p>
            <a:pPr marL="457200" indent="-457200" eaLnBrk="0" hangingPunct="0">
              <a:buFont typeface="Wingdings" pitchFamily="2" charset="2"/>
              <a:buChar char="§"/>
              <a:defRPr/>
            </a:pPr>
            <a:r>
              <a:rPr lang="en-US" sz="3200" dirty="0" smtClean="0">
                <a:solidFill>
                  <a:prstClr val="black"/>
                </a:solidFill>
              </a:rPr>
              <a:t>Use of kill-switches or engineered safety catches</a:t>
            </a:r>
            <a:endParaRPr lang="en-US" sz="3200" dirty="0">
              <a:solidFill>
                <a:prstClr val="black"/>
              </a:solidFill>
            </a:endParaRPr>
          </a:p>
        </p:txBody>
      </p:sp>
      <p:grpSp>
        <p:nvGrpSpPr>
          <p:cNvPr id="5" name="Groupe 4"/>
          <p:cNvGrpSpPr/>
          <p:nvPr/>
        </p:nvGrpSpPr>
        <p:grpSpPr>
          <a:xfrm>
            <a:off x="7496175" y="1592153"/>
            <a:ext cx="3543300" cy="4630847"/>
            <a:chOff x="7496175" y="1592153"/>
            <a:chExt cx="3543300" cy="4630847"/>
          </a:xfrm>
        </p:grpSpPr>
        <p:sp>
          <p:nvSpPr>
            <p:cNvPr id="2" name="Rectangle 1"/>
            <p:cNvSpPr/>
            <p:nvPr/>
          </p:nvSpPr>
          <p:spPr>
            <a:xfrm>
              <a:off x="7496175" y="5853668"/>
              <a:ext cx="3543300" cy="369332"/>
            </a:xfrm>
            <a:prstGeom prst="rect">
              <a:avLst/>
            </a:prstGeom>
          </p:spPr>
          <p:txBody>
            <a:bodyPr wrap="square">
              <a:spAutoFit/>
            </a:bodyPr>
            <a:lstStyle/>
            <a:p>
              <a:r>
                <a:rPr lang="en-US" sz="900" dirty="0">
                  <a:solidFill>
                    <a:prstClr val="black"/>
                  </a:solidFill>
                </a:rPr>
                <a:t>http://www.frontiersin.org/Microbiotechnology,_Ecotoxicology_and_Bioremediation/10.3389/fmicb.2013.00005/full</a:t>
              </a:r>
            </a:p>
          </p:txBody>
        </p:sp>
        <p:graphicFrame>
          <p:nvGraphicFramePr>
            <p:cNvPr id="4" name="Objet 3"/>
            <p:cNvGraphicFramePr>
              <a:graphicFrameLocks noChangeAspect="1"/>
            </p:cNvGraphicFramePr>
            <p:nvPr>
              <p:extLst>
                <p:ext uri="{D42A27DB-BD31-4B8C-83A1-F6EECF244321}">
                  <p14:modId xmlns:p14="http://schemas.microsoft.com/office/powerpoint/2010/main" val="1478433237"/>
                </p:ext>
              </p:extLst>
            </p:nvPr>
          </p:nvGraphicFramePr>
          <p:xfrm>
            <a:off x="7570382" y="1592153"/>
            <a:ext cx="3364318" cy="4189413"/>
          </p:xfrm>
          <a:graphic>
            <a:graphicData uri="http://schemas.openxmlformats.org/presentationml/2006/ole">
              <mc:AlternateContent xmlns:mc="http://schemas.openxmlformats.org/markup-compatibility/2006">
                <mc:Choice xmlns:v="urn:schemas-microsoft-com:vml" Requires="v">
                  <p:oleObj spid="_x0000_s2072" name="Image" r:id="rId5" imgW="4342680" imgH="5409360" progId="Photoshop.Image.55">
                    <p:embed/>
                  </p:oleObj>
                </mc:Choice>
                <mc:Fallback>
                  <p:oleObj name="Image" r:id="rId5" imgW="4342680" imgH="5409360" progId="Photoshop.Image.55">
                    <p:embed/>
                    <p:pic>
                      <p:nvPicPr>
                        <p:cNvPr id="0" name=""/>
                        <p:cNvPicPr/>
                        <p:nvPr/>
                      </p:nvPicPr>
                      <p:blipFill>
                        <a:blip r:embed="rId6"/>
                        <a:stretch>
                          <a:fillRect/>
                        </a:stretch>
                      </p:blipFill>
                      <p:spPr>
                        <a:xfrm>
                          <a:off x="7570382" y="1592153"/>
                          <a:ext cx="3364318" cy="4189413"/>
                        </a:xfrm>
                        <a:prstGeom prst="rect">
                          <a:avLst/>
                        </a:prstGeom>
                      </p:spPr>
                    </p:pic>
                  </p:oleObj>
                </mc:Fallback>
              </mc:AlternateContent>
            </a:graphicData>
          </a:graphic>
        </p:graphicFrame>
      </p:grpSp>
    </p:spTree>
    <p:custDataLst>
      <p:tags r:id="rId2"/>
    </p:custDataLst>
    <p:extLst>
      <p:ext uri="{BB962C8B-B14F-4D97-AF65-F5344CB8AC3E}">
        <p14:creationId xmlns:p14="http://schemas.microsoft.com/office/powerpoint/2010/main" val="9289688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4" name="Rectangle 3"/>
          <p:cNvSpPr/>
          <p:nvPr/>
        </p:nvSpPr>
        <p:spPr>
          <a:xfrm>
            <a:off x="2438400" y="2362201"/>
            <a:ext cx="7924800" cy="1446550"/>
          </a:xfrm>
          <a:prstGeom prst="rect">
            <a:avLst/>
          </a:prstGeom>
        </p:spPr>
        <p:txBody>
          <a:bodyPr wrap="square">
            <a:spAutoFit/>
          </a:bodyPr>
          <a:lstStyle/>
          <a:p>
            <a:pPr fontAlgn="base">
              <a:spcBef>
                <a:spcPct val="0"/>
              </a:spcBef>
              <a:spcAft>
                <a:spcPct val="0"/>
              </a:spcAft>
            </a:pPr>
            <a:r>
              <a:rPr lang="en-US" sz="4400" dirty="0" smtClean="0">
                <a:solidFill>
                  <a:prstClr val="white"/>
                </a:solidFill>
                <a:latin typeface="Rockwell Extra Bold" pitchFamily="18" charset="0"/>
                <a:cs typeface="Arial" pitchFamily="34" charset="0"/>
              </a:rPr>
              <a:t>Perception and Hypothetical Risks</a:t>
            </a:r>
            <a:endParaRPr lang="en-US" sz="4400" dirty="0">
              <a:solidFill>
                <a:prstClr val="white"/>
              </a:solidFill>
              <a:latin typeface="Rockwell Extra Bold" pitchFamily="18" charset="0"/>
              <a:cs typeface="Arial" pitchFamily="34" charset="0"/>
            </a:endParaRPr>
          </a:p>
        </p:txBody>
      </p:sp>
    </p:spTree>
    <p:extLst>
      <p:ext uri="{BB962C8B-B14F-4D97-AF65-F5344CB8AC3E}">
        <p14:creationId xmlns:p14="http://schemas.microsoft.com/office/powerpoint/2010/main" val="3157170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2660" y="333375"/>
            <a:ext cx="8266289" cy="56203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2"/>
          <p:cNvSpPr>
            <a:spLocks noChangeArrowheads="1"/>
          </p:cNvSpPr>
          <p:nvPr/>
        </p:nvSpPr>
        <p:spPr bwMode="auto">
          <a:xfrm>
            <a:off x="172720" y="6300987"/>
            <a:ext cx="11582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dirty="0">
                <a:solidFill>
                  <a:prstClr val="black"/>
                </a:solidFill>
                <a:latin typeface="Calibri" panose="020F0502020204030204" pitchFamily="34" charset="0"/>
                <a:hlinkClick r:id="rId4"/>
              </a:rPr>
              <a:t>http://ttv.mit.edu/videos/11570-hypothetical-risk-cambridge-city-councils-hearings-on-recombinant-dna-research-1976</a:t>
            </a:r>
            <a:endParaRPr lang="en-US" dirty="0">
              <a:solidFill>
                <a:prstClr val="black"/>
              </a:solidFill>
              <a:latin typeface="Calibri" panose="020F0502020204030204" pitchFamily="34" charset="0"/>
            </a:endParaRPr>
          </a:p>
        </p:txBody>
      </p:sp>
    </p:spTree>
    <p:extLst>
      <p:ext uri="{BB962C8B-B14F-4D97-AF65-F5344CB8AC3E}">
        <p14:creationId xmlns:p14="http://schemas.microsoft.com/office/powerpoint/2010/main" val="7791363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a:solidFill>
                  <a:prstClr val="black"/>
                </a:solidFill>
                <a:latin typeface="Rockwell Extra Bold" panose="02060903040505020403" pitchFamily="18" charset="0"/>
              </a:rPr>
              <a:t>Hypothetical Risks</a:t>
            </a:r>
          </a:p>
        </p:txBody>
      </p:sp>
      <p:sp>
        <p:nvSpPr>
          <p:cNvPr id="18435" name="Rectangle 2"/>
          <p:cNvSpPr>
            <a:spLocks noChangeArrowheads="1"/>
          </p:cNvSpPr>
          <p:nvPr/>
        </p:nvSpPr>
        <p:spPr bwMode="auto">
          <a:xfrm>
            <a:off x="1981200" y="914401"/>
            <a:ext cx="83058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dirty="0">
                <a:solidFill>
                  <a:prstClr val="black"/>
                </a:solidFill>
                <a:latin typeface="Calibri" panose="020F0502020204030204" pitchFamily="34" charset="0"/>
              </a:rPr>
              <a:t>http://ttv.mit.edu/videos/11570-hypothetical-risk-cambridge-city-councils-hearings-on-recombinant-dna-research-1976</a:t>
            </a:r>
          </a:p>
        </p:txBody>
      </p:sp>
      <p:sp>
        <p:nvSpPr>
          <p:cNvPr id="4" name="TextBox 3"/>
          <p:cNvSpPr txBox="1">
            <a:spLocks noChangeArrowheads="1"/>
          </p:cNvSpPr>
          <p:nvPr/>
        </p:nvSpPr>
        <p:spPr bwMode="auto">
          <a:xfrm>
            <a:off x="2133600" y="1752601"/>
            <a:ext cx="807720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b="1" i="1" dirty="0">
                <a:solidFill>
                  <a:prstClr val="black"/>
                </a:solidFill>
                <a:latin typeface="Calibri" panose="020F0502020204030204" pitchFamily="34" charset="0"/>
              </a:rPr>
              <a:t>More interesting sections…</a:t>
            </a:r>
          </a:p>
          <a:p>
            <a:pPr eaLnBrk="1" fontAlgn="base" hangingPunct="1">
              <a:spcBef>
                <a:spcPct val="0"/>
              </a:spcBef>
              <a:spcAft>
                <a:spcPct val="0"/>
              </a:spcAft>
            </a:pPr>
            <a:r>
              <a:rPr lang="en-US" b="1" dirty="0">
                <a:solidFill>
                  <a:srgbClr val="4F81BD"/>
                </a:solidFill>
                <a:latin typeface="Calibri" panose="020F0502020204030204" pitchFamily="34" charset="0"/>
              </a:rPr>
              <a:t>Sandra Graham	</a:t>
            </a:r>
            <a:r>
              <a:rPr lang="en-US" b="1" dirty="0" smtClean="0">
                <a:solidFill>
                  <a:srgbClr val="4F81BD"/>
                </a:solidFill>
                <a:latin typeface="Calibri" panose="020F0502020204030204" pitchFamily="34" charset="0"/>
              </a:rPr>
              <a:t>8:45-10:25</a:t>
            </a:r>
            <a:r>
              <a:rPr lang="en-US" dirty="0">
                <a:solidFill>
                  <a:srgbClr val="4F81BD"/>
                </a:solidFill>
                <a:latin typeface="Calibri" panose="020F0502020204030204" pitchFamily="34" charset="0"/>
              </a:rPr>
              <a:t>	Since politicians are being asked to settle it, there must be some great internal debate amongst the scientific community.</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prstClr val="black"/>
                </a:solidFill>
                <a:latin typeface="Calibri" panose="020F0502020204030204" pitchFamily="34" charset="0"/>
              </a:rPr>
              <a:t>David Clem	</a:t>
            </a:r>
            <a:r>
              <a:rPr lang="en-US" b="1" dirty="0" smtClean="0">
                <a:solidFill>
                  <a:prstClr val="black"/>
                </a:solidFill>
                <a:latin typeface="Calibri" panose="020F0502020204030204" pitchFamily="34" charset="0"/>
              </a:rPr>
              <a:t>10:40-12:45</a:t>
            </a:r>
            <a:r>
              <a:rPr lang="en-US" dirty="0">
                <a:solidFill>
                  <a:prstClr val="black"/>
                </a:solidFill>
                <a:latin typeface="Calibri" panose="020F0502020204030204" pitchFamily="34" charset="0"/>
              </a:rPr>
              <a:t>	Isn’t it a conflict of interest for the NIH to fund and enforce all this?</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prstClr val="black"/>
                </a:solidFill>
                <a:latin typeface="Calibri" panose="020F0502020204030204" pitchFamily="34" charset="0"/>
              </a:rPr>
              <a:t>???	</a:t>
            </a:r>
            <a:r>
              <a:rPr lang="en-US" b="1" dirty="0" smtClean="0">
                <a:solidFill>
                  <a:prstClr val="black"/>
                </a:solidFill>
                <a:latin typeface="Calibri" panose="020F0502020204030204" pitchFamily="34" charset="0"/>
              </a:rPr>
              <a:t>	20:30-21:20</a:t>
            </a:r>
            <a:r>
              <a:rPr lang="en-US" dirty="0">
                <a:solidFill>
                  <a:prstClr val="black"/>
                </a:solidFill>
                <a:latin typeface="Calibri" panose="020F0502020204030204" pitchFamily="34" charset="0"/>
              </a:rPr>
              <a:t>	We need a </a:t>
            </a:r>
            <a:r>
              <a:rPr lang="en-US" dirty="0" err="1">
                <a:solidFill>
                  <a:prstClr val="black"/>
                </a:solidFill>
                <a:latin typeface="Calibri" panose="020F0502020204030204" pitchFamily="34" charset="0"/>
              </a:rPr>
              <a:t>moritorium</a:t>
            </a:r>
            <a:r>
              <a:rPr lang="en-US" dirty="0">
                <a:solidFill>
                  <a:prstClr val="black"/>
                </a:solidFill>
                <a:latin typeface="Calibri" panose="020F0502020204030204" pitchFamily="34" charset="0"/>
              </a:rPr>
              <a:t>…and there was one for 6 months</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prstClr val="black"/>
                </a:solidFill>
                <a:latin typeface="Calibri" panose="020F0502020204030204" pitchFamily="34" charset="0"/>
              </a:rPr>
              <a:t>Ruth Hubbard	22:24-24:	33</a:t>
            </a:r>
            <a:r>
              <a:rPr lang="en-US" dirty="0" smtClean="0">
                <a:solidFill>
                  <a:prstClr val="black"/>
                </a:solidFill>
                <a:latin typeface="Calibri" panose="020F0502020204030204" pitchFamily="34" charset="0"/>
              </a:rPr>
              <a:t>	There </a:t>
            </a:r>
            <a:r>
              <a:rPr lang="en-US" dirty="0">
                <a:solidFill>
                  <a:prstClr val="black"/>
                </a:solidFill>
                <a:latin typeface="Calibri" panose="020F0502020204030204" pitchFamily="34" charset="0"/>
              </a:rPr>
              <a:t>are unknown </a:t>
            </a:r>
            <a:r>
              <a:rPr lang="en-US" dirty="0" smtClean="0">
                <a:solidFill>
                  <a:prstClr val="black"/>
                </a:solidFill>
                <a:latin typeface="Calibri" panose="020F0502020204030204" pitchFamily="34" charset="0"/>
              </a:rPr>
              <a:t>unknowns</a:t>
            </a:r>
            <a:r>
              <a:rPr lang="en-US" dirty="0">
                <a:solidFill>
                  <a:prstClr val="black"/>
                </a:solidFill>
                <a:latin typeface="Calibri" panose="020F0502020204030204" pitchFamily="34" charset="0"/>
              </a:rPr>
              <a:t>, particularly with </a:t>
            </a:r>
            <a:r>
              <a:rPr lang="en-US" i="1" dirty="0">
                <a:solidFill>
                  <a:prstClr val="black"/>
                </a:solidFill>
                <a:latin typeface="Calibri" panose="020F0502020204030204" pitchFamily="34" charset="0"/>
              </a:rPr>
              <a:t>E.  </a:t>
            </a:r>
            <a:r>
              <a:rPr lang="en-US" i="1" dirty="0" smtClean="0">
                <a:solidFill>
                  <a:prstClr val="black"/>
                </a:solidFill>
                <a:latin typeface="Calibri" panose="020F0502020204030204" pitchFamily="34" charset="0"/>
              </a:rPr>
              <a:t>coli</a:t>
            </a:r>
            <a:endParaRPr lang="en-US" dirty="0">
              <a:solidFill>
                <a:prstClr val="black"/>
              </a:solidFill>
              <a:latin typeface="Calibri" panose="020F0502020204030204" pitchFamily="34" charset="0"/>
            </a:endParaRPr>
          </a:p>
        </p:txBody>
      </p:sp>
    </p:spTree>
    <p:extLst>
      <p:ext uri="{BB962C8B-B14F-4D97-AF65-F5344CB8AC3E}">
        <p14:creationId xmlns:p14="http://schemas.microsoft.com/office/powerpoint/2010/main" val="41280099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dirty="0" smtClean="0">
                <a:solidFill>
                  <a:prstClr val="black"/>
                </a:solidFill>
                <a:latin typeface="Rockwell Extra Bold" panose="02060903040505020403" pitchFamily="18" charset="0"/>
              </a:rPr>
              <a:t>Government </a:t>
            </a:r>
            <a:r>
              <a:rPr lang="en-US" sz="4000" dirty="0">
                <a:solidFill>
                  <a:prstClr val="black"/>
                </a:solidFill>
                <a:latin typeface="Rockwell Extra Bold" panose="02060903040505020403" pitchFamily="18" charset="0"/>
              </a:rPr>
              <a:t>Regulation</a:t>
            </a:r>
          </a:p>
        </p:txBody>
      </p:sp>
      <p:sp>
        <p:nvSpPr>
          <p:cNvPr id="11" name="Rectangle 10"/>
          <p:cNvSpPr/>
          <p:nvPr/>
        </p:nvSpPr>
        <p:spPr>
          <a:xfrm>
            <a:off x="2286000" y="1219200"/>
            <a:ext cx="8001000" cy="4893647"/>
          </a:xfrm>
          <a:prstGeom prst="rect">
            <a:avLst/>
          </a:prstGeom>
        </p:spPr>
        <p:txBody>
          <a:bodyPr>
            <a:spAutoFit/>
          </a:bodyPr>
          <a:lstStyle/>
          <a:p>
            <a:pPr marL="469900" indent="-469900">
              <a:lnSpc>
                <a:spcPct val="80000"/>
              </a:lnSpc>
              <a:spcBef>
                <a:spcPct val="20000"/>
              </a:spcBef>
              <a:buClr>
                <a:srgbClr val="1F497D">
                  <a:lumMod val="20000"/>
                  <a:lumOff val="80000"/>
                </a:srgbClr>
              </a:buClr>
              <a:defRPr/>
            </a:pPr>
            <a:r>
              <a:rPr lang="en-US" sz="2400" dirty="0">
                <a:solidFill>
                  <a:prstClr val="black"/>
                </a:solidFill>
              </a:rPr>
              <a:t>	In industry, companies directly interact with OSHA (Occupational Safety and Health Administration) to deal with issues of </a:t>
            </a:r>
            <a:r>
              <a:rPr lang="en-US" sz="2400" dirty="0" err="1">
                <a:solidFill>
                  <a:prstClr val="black"/>
                </a:solidFill>
              </a:rPr>
              <a:t>biosafety</a:t>
            </a:r>
            <a:r>
              <a:rPr lang="en-US" sz="2400" dirty="0">
                <a:solidFill>
                  <a:prstClr val="black"/>
                </a:solidFill>
              </a:rPr>
              <a:t>.</a:t>
            </a:r>
          </a:p>
          <a:p>
            <a:pPr marL="469900" indent="-469900">
              <a:lnSpc>
                <a:spcPct val="80000"/>
              </a:lnSpc>
              <a:spcBef>
                <a:spcPct val="20000"/>
              </a:spcBef>
              <a:buClr>
                <a:srgbClr val="1F497D">
                  <a:lumMod val="20000"/>
                  <a:lumOff val="80000"/>
                </a:srgbClr>
              </a:buClr>
              <a:defRPr/>
            </a:pPr>
            <a:endParaRPr lang="en-US" sz="2400" dirty="0">
              <a:solidFill>
                <a:prstClr val="black"/>
              </a:solidFill>
            </a:endParaRPr>
          </a:p>
          <a:p>
            <a:pPr marL="469900" indent="-469900">
              <a:lnSpc>
                <a:spcPct val="80000"/>
              </a:lnSpc>
              <a:spcBef>
                <a:spcPct val="20000"/>
              </a:spcBef>
              <a:buClr>
                <a:srgbClr val="1F497D">
                  <a:lumMod val="20000"/>
                  <a:lumOff val="80000"/>
                </a:srgbClr>
              </a:buClr>
              <a:defRPr/>
            </a:pPr>
            <a:r>
              <a:rPr lang="en-US" sz="2400" dirty="0">
                <a:solidFill>
                  <a:prstClr val="black"/>
                </a:solidFill>
              </a:rPr>
              <a:t>	Products containing modified DNA may be subject to additional federal regulation based on certain triggers, for example:</a:t>
            </a:r>
          </a:p>
          <a:p>
            <a:pPr marL="469900" indent="-469900">
              <a:lnSpc>
                <a:spcPct val="80000"/>
              </a:lnSpc>
              <a:spcBef>
                <a:spcPct val="20000"/>
              </a:spcBef>
              <a:buClr>
                <a:srgbClr val="1F497D">
                  <a:lumMod val="20000"/>
                  <a:lumOff val="80000"/>
                </a:srgbClr>
              </a:buClr>
              <a:defRPr/>
            </a:pPr>
            <a:endParaRPr lang="en-US" sz="2400" dirty="0">
              <a:solidFill>
                <a:prstClr val="black"/>
              </a:solidFill>
            </a:endParaRPr>
          </a:p>
          <a:p>
            <a:pPr marL="469900" indent="-469900">
              <a:lnSpc>
                <a:spcPct val="80000"/>
              </a:lnSpc>
              <a:spcBef>
                <a:spcPct val="20000"/>
              </a:spcBef>
              <a:buClr>
                <a:srgbClr val="1F497D">
                  <a:lumMod val="20000"/>
                  <a:lumOff val="80000"/>
                </a:srgbClr>
              </a:buClr>
              <a:buFont typeface="Wingdings" pitchFamily="2" charset="2"/>
              <a:buChar char="o"/>
              <a:defRPr/>
            </a:pPr>
            <a:r>
              <a:rPr lang="en-US" sz="2400" dirty="0" smtClean="0">
                <a:solidFill>
                  <a:prstClr val="black"/>
                </a:solidFill>
              </a:rPr>
              <a:t>Therapeutics/Diagnostics </a:t>
            </a:r>
            <a:r>
              <a:rPr lang="en-US" sz="2400" dirty="0">
                <a:solidFill>
                  <a:prstClr val="black"/>
                </a:solidFill>
              </a:rPr>
              <a:t>(FDA</a:t>
            </a:r>
            <a:r>
              <a:rPr lang="en-US" sz="2400" dirty="0" smtClean="0">
                <a:solidFill>
                  <a:prstClr val="black"/>
                </a:solidFill>
              </a:rPr>
              <a:t>)</a:t>
            </a:r>
          </a:p>
          <a:p>
            <a:pPr marL="469900" indent="-469900">
              <a:lnSpc>
                <a:spcPct val="80000"/>
              </a:lnSpc>
              <a:spcBef>
                <a:spcPct val="20000"/>
              </a:spcBef>
              <a:buClr>
                <a:srgbClr val="1F497D">
                  <a:lumMod val="20000"/>
                  <a:lumOff val="80000"/>
                </a:srgbClr>
              </a:buClr>
              <a:buFont typeface="Wingdings" pitchFamily="2" charset="2"/>
              <a:buChar char="o"/>
              <a:defRPr/>
            </a:pPr>
            <a:r>
              <a:rPr lang="en-US" sz="2400" dirty="0">
                <a:solidFill>
                  <a:prstClr val="black"/>
                </a:solidFill>
              </a:rPr>
              <a:t>Biofuels for automobiles (ASTM</a:t>
            </a:r>
            <a:r>
              <a:rPr lang="en-US" sz="2400" dirty="0" smtClean="0">
                <a:solidFill>
                  <a:prstClr val="black"/>
                </a:solidFill>
              </a:rPr>
              <a:t>)</a:t>
            </a:r>
            <a:endParaRPr lang="en-US" sz="2400" dirty="0">
              <a:solidFill>
                <a:prstClr val="black"/>
              </a:solidFill>
            </a:endParaRPr>
          </a:p>
          <a:p>
            <a:pPr marL="469900" indent="-469900">
              <a:lnSpc>
                <a:spcPct val="80000"/>
              </a:lnSpc>
              <a:spcBef>
                <a:spcPct val="20000"/>
              </a:spcBef>
              <a:buClr>
                <a:srgbClr val="1F497D">
                  <a:lumMod val="20000"/>
                  <a:lumOff val="80000"/>
                </a:srgbClr>
              </a:buClr>
              <a:buFont typeface="Wingdings" pitchFamily="2" charset="2"/>
              <a:buChar char="o"/>
              <a:defRPr/>
            </a:pPr>
            <a:r>
              <a:rPr lang="en-US" sz="2400" dirty="0" smtClean="0">
                <a:solidFill>
                  <a:prstClr val="black"/>
                </a:solidFill>
              </a:rPr>
              <a:t>Environmental risk to plants/animals </a:t>
            </a:r>
            <a:r>
              <a:rPr lang="en-US" sz="2400" dirty="0">
                <a:solidFill>
                  <a:prstClr val="black"/>
                </a:solidFill>
              </a:rPr>
              <a:t>(USDA)</a:t>
            </a:r>
          </a:p>
          <a:p>
            <a:pPr marL="469900" indent="-469900">
              <a:lnSpc>
                <a:spcPct val="80000"/>
              </a:lnSpc>
              <a:spcBef>
                <a:spcPct val="20000"/>
              </a:spcBef>
              <a:buClr>
                <a:srgbClr val="1F497D">
                  <a:lumMod val="20000"/>
                  <a:lumOff val="80000"/>
                </a:srgbClr>
              </a:buClr>
              <a:buFont typeface="Wingdings" pitchFamily="2" charset="2"/>
              <a:buChar char="o"/>
              <a:defRPr/>
            </a:pPr>
            <a:r>
              <a:rPr lang="en-US" sz="2400" dirty="0" smtClean="0">
                <a:solidFill>
                  <a:prstClr val="black"/>
                </a:solidFill>
              </a:rPr>
              <a:t>Commercially-associated environmental exposure </a:t>
            </a:r>
            <a:r>
              <a:rPr lang="en-US" sz="2400" dirty="0">
                <a:solidFill>
                  <a:prstClr val="black"/>
                </a:solidFill>
              </a:rPr>
              <a:t>(EPA)</a:t>
            </a:r>
          </a:p>
          <a:p>
            <a:pPr marL="469900" indent="-469900">
              <a:lnSpc>
                <a:spcPct val="80000"/>
              </a:lnSpc>
              <a:spcBef>
                <a:spcPct val="20000"/>
              </a:spcBef>
              <a:buClr>
                <a:srgbClr val="1F497D">
                  <a:lumMod val="20000"/>
                  <a:lumOff val="80000"/>
                </a:srgbClr>
              </a:buClr>
              <a:defRPr/>
            </a:pPr>
            <a:endParaRPr lang="en-US" sz="2400" dirty="0">
              <a:solidFill>
                <a:prstClr val="black"/>
              </a:solidFill>
            </a:endParaRPr>
          </a:p>
          <a:p>
            <a:pPr marL="469900" indent="-469900">
              <a:lnSpc>
                <a:spcPct val="80000"/>
              </a:lnSpc>
              <a:spcBef>
                <a:spcPct val="20000"/>
              </a:spcBef>
              <a:buClr>
                <a:srgbClr val="1F497D">
                  <a:lumMod val="20000"/>
                  <a:lumOff val="80000"/>
                </a:srgbClr>
              </a:buClr>
              <a:buFont typeface="Wingdings" pitchFamily="2" charset="2"/>
              <a:buChar char="o"/>
              <a:defRPr/>
            </a:pPr>
            <a:endParaRPr lang="en-US" sz="2400" dirty="0">
              <a:solidFill>
                <a:prstClr val="black"/>
              </a:solidFill>
            </a:endParaRPr>
          </a:p>
        </p:txBody>
      </p:sp>
    </p:spTree>
    <p:extLst>
      <p:ext uri="{BB962C8B-B14F-4D97-AF65-F5344CB8AC3E}">
        <p14:creationId xmlns:p14="http://schemas.microsoft.com/office/powerpoint/2010/main" val="1727950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a:solidFill>
                  <a:prstClr val="black"/>
                </a:solidFill>
                <a:latin typeface="Rockwell Extra Bold" panose="02060903040505020403" pitchFamily="18" charset="0"/>
              </a:rPr>
              <a:t>Hypothetical Risks</a:t>
            </a:r>
          </a:p>
        </p:txBody>
      </p:sp>
      <p:sp>
        <p:nvSpPr>
          <p:cNvPr id="18435" name="Rectangle 2"/>
          <p:cNvSpPr>
            <a:spLocks noChangeArrowheads="1"/>
          </p:cNvSpPr>
          <p:nvPr/>
        </p:nvSpPr>
        <p:spPr bwMode="auto">
          <a:xfrm>
            <a:off x="1981200" y="914401"/>
            <a:ext cx="83058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dirty="0">
                <a:solidFill>
                  <a:prstClr val="black"/>
                </a:solidFill>
                <a:latin typeface="Calibri" panose="020F0502020204030204" pitchFamily="34" charset="0"/>
              </a:rPr>
              <a:t>http://ttv.mit.edu/videos/11570-hypothetical-risk-cambridge-city-councils-hearings-on-recombinant-dna-research-1976</a:t>
            </a:r>
          </a:p>
        </p:txBody>
      </p:sp>
      <p:sp>
        <p:nvSpPr>
          <p:cNvPr id="4" name="TextBox 3"/>
          <p:cNvSpPr txBox="1">
            <a:spLocks noChangeArrowheads="1"/>
          </p:cNvSpPr>
          <p:nvPr/>
        </p:nvSpPr>
        <p:spPr bwMode="auto">
          <a:xfrm>
            <a:off x="2133600" y="1752601"/>
            <a:ext cx="807720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b="1" i="1" dirty="0">
                <a:solidFill>
                  <a:prstClr val="black"/>
                </a:solidFill>
                <a:latin typeface="Calibri" panose="020F0502020204030204" pitchFamily="34" charset="0"/>
              </a:rPr>
              <a:t>More interesting sections…</a:t>
            </a:r>
          </a:p>
          <a:p>
            <a:pPr eaLnBrk="1" fontAlgn="base" hangingPunct="1">
              <a:spcBef>
                <a:spcPct val="0"/>
              </a:spcBef>
              <a:spcAft>
                <a:spcPct val="0"/>
              </a:spcAft>
            </a:pPr>
            <a:r>
              <a:rPr lang="en-US" b="1" dirty="0">
                <a:latin typeface="Calibri" panose="020F0502020204030204" pitchFamily="34" charset="0"/>
              </a:rPr>
              <a:t>Sandra Graham	</a:t>
            </a:r>
            <a:r>
              <a:rPr lang="en-US" b="1" dirty="0" smtClean="0">
                <a:latin typeface="Calibri" panose="020F0502020204030204" pitchFamily="34" charset="0"/>
              </a:rPr>
              <a:t>8:45-10:25</a:t>
            </a:r>
            <a:r>
              <a:rPr lang="en-US" dirty="0">
                <a:latin typeface="Calibri" panose="020F0502020204030204" pitchFamily="34" charset="0"/>
              </a:rPr>
              <a:t>	Since politicians are being asked to settle it, there must be some great internal debate amongst the scientific community.</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schemeClr val="accent1"/>
                </a:solidFill>
                <a:latin typeface="Calibri" panose="020F0502020204030204" pitchFamily="34" charset="0"/>
              </a:rPr>
              <a:t>David Clem	</a:t>
            </a:r>
            <a:r>
              <a:rPr lang="en-US" b="1" dirty="0" smtClean="0">
                <a:solidFill>
                  <a:schemeClr val="accent1"/>
                </a:solidFill>
                <a:latin typeface="Calibri" panose="020F0502020204030204" pitchFamily="34" charset="0"/>
              </a:rPr>
              <a:t>10:40-12:45</a:t>
            </a:r>
            <a:r>
              <a:rPr lang="en-US" dirty="0">
                <a:solidFill>
                  <a:schemeClr val="accent1"/>
                </a:solidFill>
                <a:latin typeface="Calibri" panose="020F0502020204030204" pitchFamily="34" charset="0"/>
              </a:rPr>
              <a:t>	Isn’t it a conflict of interest for the NIH to fund and enforce all this?</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prstClr val="black"/>
                </a:solidFill>
                <a:latin typeface="Calibri" panose="020F0502020204030204" pitchFamily="34" charset="0"/>
              </a:rPr>
              <a:t>???	</a:t>
            </a:r>
            <a:r>
              <a:rPr lang="en-US" b="1" dirty="0" smtClean="0">
                <a:solidFill>
                  <a:prstClr val="black"/>
                </a:solidFill>
                <a:latin typeface="Calibri" panose="020F0502020204030204" pitchFamily="34" charset="0"/>
              </a:rPr>
              <a:t>	20:30-21:20</a:t>
            </a:r>
            <a:r>
              <a:rPr lang="en-US" dirty="0">
                <a:solidFill>
                  <a:prstClr val="black"/>
                </a:solidFill>
                <a:latin typeface="Calibri" panose="020F0502020204030204" pitchFamily="34" charset="0"/>
              </a:rPr>
              <a:t>	We need a </a:t>
            </a:r>
            <a:r>
              <a:rPr lang="en-US" dirty="0" err="1">
                <a:solidFill>
                  <a:prstClr val="black"/>
                </a:solidFill>
                <a:latin typeface="Calibri" panose="020F0502020204030204" pitchFamily="34" charset="0"/>
              </a:rPr>
              <a:t>moritorium</a:t>
            </a:r>
            <a:r>
              <a:rPr lang="en-US" dirty="0">
                <a:solidFill>
                  <a:prstClr val="black"/>
                </a:solidFill>
                <a:latin typeface="Calibri" panose="020F0502020204030204" pitchFamily="34" charset="0"/>
              </a:rPr>
              <a:t>…and there was one for 6 months</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prstClr val="black"/>
                </a:solidFill>
                <a:latin typeface="Calibri" panose="020F0502020204030204" pitchFamily="34" charset="0"/>
              </a:rPr>
              <a:t>Ruth Hubbard	22:24-24:	33</a:t>
            </a:r>
            <a:r>
              <a:rPr lang="en-US" dirty="0" smtClean="0">
                <a:solidFill>
                  <a:prstClr val="black"/>
                </a:solidFill>
                <a:latin typeface="Calibri" panose="020F0502020204030204" pitchFamily="34" charset="0"/>
              </a:rPr>
              <a:t>	There </a:t>
            </a:r>
            <a:r>
              <a:rPr lang="en-US" dirty="0">
                <a:solidFill>
                  <a:prstClr val="black"/>
                </a:solidFill>
                <a:latin typeface="Calibri" panose="020F0502020204030204" pitchFamily="34" charset="0"/>
              </a:rPr>
              <a:t>are unknown </a:t>
            </a:r>
            <a:r>
              <a:rPr lang="en-US" dirty="0" smtClean="0">
                <a:solidFill>
                  <a:prstClr val="black"/>
                </a:solidFill>
                <a:latin typeface="Calibri" panose="020F0502020204030204" pitchFamily="34" charset="0"/>
              </a:rPr>
              <a:t>unknowns</a:t>
            </a:r>
            <a:r>
              <a:rPr lang="en-US" dirty="0">
                <a:solidFill>
                  <a:prstClr val="black"/>
                </a:solidFill>
                <a:latin typeface="Calibri" panose="020F0502020204030204" pitchFamily="34" charset="0"/>
              </a:rPr>
              <a:t>, particularly with </a:t>
            </a:r>
            <a:r>
              <a:rPr lang="en-US" i="1" dirty="0">
                <a:solidFill>
                  <a:prstClr val="black"/>
                </a:solidFill>
                <a:latin typeface="Calibri" panose="020F0502020204030204" pitchFamily="34" charset="0"/>
              </a:rPr>
              <a:t>E.  </a:t>
            </a:r>
            <a:r>
              <a:rPr lang="en-US" i="1" dirty="0" smtClean="0">
                <a:solidFill>
                  <a:prstClr val="black"/>
                </a:solidFill>
                <a:latin typeface="Calibri" panose="020F0502020204030204" pitchFamily="34" charset="0"/>
              </a:rPr>
              <a:t>coli</a:t>
            </a:r>
            <a:endParaRPr lang="en-US" b="1" dirty="0">
              <a:solidFill>
                <a:prstClr val="black"/>
              </a:solidFill>
              <a:latin typeface="Calibri" panose="020F0502020204030204" pitchFamily="34" charset="0"/>
            </a:endParaRPr>
          </a:p>
        </p:txBody>
      </p:sp>
    </p:spTree>
    <p:extLst>
      <p:ext uri="{BB962C8B-B14F-4D97-AF65-F5344CB8AC3E}">
        <p14:creationId xmlns:p14="http://schemas.microsoft.com/office/powerpoint/2010/main" val="11365894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a:solidFill>
                  <a:prstClr val="black"/>
                </a:solidFill>
                <a:latin typeface="Rockwell Extra Bold" panose="02060903040505020403" pitchFamily="18" charset="0"/>
              </a:rPr>
              <a:t>Hypothetical Risks</a:t>
            </a:r>
          </a:p>
        </p:txBody>
      </p:sp>
      <p:sp>
        <p:nvSpPr>
          <p:cNvPr id="18435" name="Rectangle 2"/>
          <p:cNvSpPr>
            <a:spLocks noChangeArrowheads="1"/>
          </p:cNvSpPr>
          <p:nvPr/>
        </p:nvSpPr>
        <p:spPr bwMode="auto">
          <a:xfrm>
            <a:off x="1981200" y="914401"/>
            <a:ext cx="83058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dirty="0">
                <a:solidFill>
                  <a:prstClr val="black"/>
                </a:solidFill>
                <a:latin typeface="Calibri" panose="020F0502020204030204" pitchFamily="34" charset="0"/>
              </a:rPr>
              <a:t>http://ttv.mit.edu/videos/11570-hypothetical-risk-cambridge-city-councils-hearings-on-recombinant-dna-research-1976</a:t>
            </a:r>
          </a:p>
        </p:txBody>
      </p:sp>
      <p:sp>
        <p:nvSpPr>
          <p:cNvPr id="4" name="TextBox 3"/>
          <p:cNvSpPr txBox="1">
            <a:spLocks noChangeArrowheads="1"/>
          </p:cNvSpPr>
          <p:nvPr/>
        </p:nvSpPr>
        <p:spPr bwMode="auto">
          <a:xfrm>
            <a:off x="2133600" y="1752601"/>
            <a:ext cx="807720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b="1" i="1" dirty="0">
                <a:solidFill>
                  <a:prstClr val="black"/>
                </a:solidFill>
                <a:latin typeface="Calibri" panose="020F0502020204030204" pitchFamily="34" charset="0"/>
              </a:rPr>
              <a:t>More interesting sections…</a:t>
            </a:r>
          </a:p>
          <a:p>
            <a:pPr eaLnBrk="1" fontAlgn="base" hangingPunct="1">
              <a:spcBef>
                <a:spcPct val="0"/>
              </a:spcBef>
              <a:spcAft>
                <a:spcPct val="0"/>
              </a:spcAft>
            </a:pPr>
            <a:r>
              <a:rPr lang="en-US" b="1" dirty="0">
                <a:latin typeface="Calibri" panose="020F0502020204030204" pitchFamily="34" charset="0"/>
              </a:rPr>
              <a:t>Sandra Graham	</a:t>
            </a:r>
            <a:r>
              <a:rPr lang="en-US" b="1" dirty="0" smtClean="0">
                <a:latin typeface="Calibri" panose="020F0502020204030204" pitchFamily="34" charset="0"/>
              </a:rPr>
              <a:t>8:45-10:25</a:t>
            </a:r>
            <a:r>
              <a:rPr lang="en-US" dirty="0">
                <a:latin typeface="Calibri" panose="020F0502020204030204" pitchFamily="34" charset="0"/>
              </a:rPr>
              <a:t>	Since politicians are being asked to settle it, there must be some great internal debate amongst the scientific community.</a:t>
            </a:r>
          </a:p>
          <a:p>
            <a:pPr eaLnBrk="1" fontAlgn="base" hangingPunct="1">
              <a:spcBef>
                <a:spcPct val="0"/>
              </a:spcBef>
              <a:spcAft>
                <a:spcPct val="0"/>
              </a:spcAft>
            </a:pPr>
            <a:endParaRPr lang="en-US" dirty="0">
              <a:latin typeface="Calibri" panose="020F0502020204030204" pitchFamily="34" charset="0"/>
            </a:endParaRPr>
          </a:p>
          <a:p>
            <a:pPr eaLnBrk="1" fontAlgn="base" hangingPunct="1">
              <a:spcBef>
                <a:spcPct val="0"/>
              </a:spcBef>
              <a:spcAft>
                <a:spcPct val="0"/>
              </a:spcAft>
            </a:pPr>
            <a:r>
              <a:rPr lang="en-US" b="1" dirty="0">
                <a:latin typeface="Calibri" panose="020F0502020204030204" pitchFamily="34" charset="0"/>
              </a:rPr>
              <a:t>David Clem	</a:t>
            </a:r>
            <a:r>
              <a:rPr lang="en-US" b="1" dirty="0" smtClean="0">
                <a:latin typeface="Calibri" panose="020F0502020204030204" pitchFamily="34" charset="0"/>
              </a:rPr>
              <a:t>10:40-12:45</a:t>
            </a:r>
            <a:r>
              <a:rPr lang="en-US" dirty="0">
                <a:latin typeface="Calibri" panose="020F0502020204030204" pitchFamily="34" charset="0"/>
              </a:rPr>
              <a:t>	Isn’t it a conflict of interest for the NIH to fund and enforce all this?</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schemeClr val="accent1"/>
                </a:solidFill>
                <a:latin typeface="Calibri" panose="020F0502020204030204" pitchFamily="34" charset="0"/>
              </a:rPr>
              <a:t>???	</a:t>
            </a:r>
            <a:r>
              <a:rPr lang="en-US" b="1" dirty="0" smtClean="0">
                <a:solidFill>
                  <a:schemeClr val="accent1"/>
                </a:solidFill>
                <a:latin typeface="Calibri" panose="020F0502020204030204" pitchFamily="34" charset="0"/>
              </a:rPr>
              <a:t>	20:30-21:20</a:t>
            </a:r>
            <a:r>
              <a:rPr lang="en-US" dirty="0">
                <a:solidFill>
                  <a:schemeClr val="accent1"/>
                </a:solidFill>
                <a:latin typeface="Calibri" panose="020F0502020204030204" pitchFamily="34" charset="0"/>
              </a:rPr>
              <a:t>	We need a </a:t>
            </a:r>
            <a:r>
              <a:rPr lang="en-US" dirty="0" err="1">
                <a:solidFill>
                  <a:schemeClr val="accent1"/>
                </a:solidFill>
                <a:latin typeface="Calibri" panose="020F0502020204030204" pitchFamily="34" charset="0"/>
              </a:rPr>
              <a:t>moritorium</a:t>
            </a:r>
            <a:r>
              <a:rPr lang="en-US" dirty="0">
                <a:solidFill>
                  <a:schemeClr val="accent1"/>
                </a:solidFill>
                <a:latin typeface="Calibri" panose="020F0502020204030204" pitchFamily="34" charset="0"/>
              </a:rPr>
              <a:t>…and there was one for 6 months</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prstClr val="black"/>
                </a:solidFill>
                <a:latin typeface="Calibri" panose="020F0502020204030204" pitchFamily="34" charset="0"/>
              </a:rPr>
              <a:t>Ruth Hubbard	22:24-24:	33</a:t>
            </a:r>
            <a:r>
              <a:rPr lang="en-US" dirty="0" smtClean="0">
                <a:solidFill>
                  <a:prstClr val="black"/>
                </a:solidFill>
                <a:latin typeface="Calibri" panose="020F0502020204030204" pitchFamily="34" charset="0"/>
              </a:rPr>
              <a:t>	There </a:t>
            </a:r>
            <a:r>
              <a:rPr lang="en-US" dirty="0">
                <a:solidFill>
                  <a:prstClr val="black"/>
                </a:solidFill>
                <a:latin typeface="Calibri" panose="020F0502020204030204" pitchFamily="34" charset="0"/>
              </a:rPr>
              <a:t>are unknown </a:t>
            </a:r>
            <a:r>
              <a:rPr lang="en-US" dirty="0" smtClean="0">
                <a:solidFill>
                  <a:prstClr val="black"/>
                </a:solidFill>
                <a:latin typeface="Calibri" panose="020F0502020204030204" pitchFamily="34" charset="0"/>
              </a:rPr>
              <a:t>unknowns</a:t>
            </a:r>
            <a:r>
              <a:rPr lang="en-US" dirty="0">
                <a:solidFill>
                  <a:prstClr val="black"/>
                </a:solidFill>
                <a:latin typeface="Calibri" panose="020F0502020204030204" pitchFamily="34" charset="0"/>
              </a:rPr>
              <a:t>, particularly with </a:t>
            </a:r>
            <a:r>
              <a:rPr lang="en-US" i="1" dirty="0">
                <a:solidFill>
                  <a:prstClr val="black"/>
                </a:solidFill>
                <a:latin typeface="Calibri" panose="020F0502020204030204" pitchFamily="34" charset="0"/>
              </a:rPr>
              <a:t>E.  </a:t>
            </a:r>
            <a:r>
              <a:rPr lang="en-US" i="1" dirty="0" smtClean="0">
                <a:solidFill>
                  <a:prstClr val="black"/>
                </a:solidFill>
                <a:latin typeface="Calibri" panose="020F0502020204030204" pitchFamily="34" charset="0"/>
              </a:rPr>
              <a:t>coli</a:t>
            </a:r>
            <a:endParaRPr lang="en-US" b="1" dirty="0">
              <a:solidFill>
                <a:prstClr val="black"/>
              </a:solidFill>
              <a:latin typeface="Calibri" panose="020F0502020204030204" pitchFamily="34" charset="0"/>
            </a:endParaRPr>
          </a:p>
        </p:txBody>
      </p:sp>
    </p:spTree>
    <p:extLst>
      <p:ext uri="{BB962C8B-B14F-4D97-AF65-F5344CB8AC3E}">
        <p14:creationId xmlns:p14="http://schemas.microsoft.com/office/powerpoint/2010/main" val="12246835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a:solidFill>
                  <a:prstClr val="black"/>
                </a:solidFill>
                <a:latin typeface="Rockwell Extra Bold" panose="02060903040505020403" pitchFamily="18" charset="0"/>
              </a:rPr>
              <a:t>Hypothetical Risks</a:t>
            </a:r>
          </a:p>
        </p:txBody>
      </p:sp>
      <p:sp>
        <p:nvSpPr>
          <p:cNvPr id="18435" name="Rectangle 2"/>
          <p:cNvSpPr>
            <a:spLocks noChangeArrowheads="1"/>
          </p:cNvSpPr>
          <p:nvPr/>
        </p:nvSpPr>
        <p:spPr bwMode="auto">
          <a:xfrm>
            <a:off x="1981200" y="914401"/>
            <a:ext cx="83058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dirty="0">
                <a:solidFill>
                  <a:prstClr val="black"/>
                </a:solidFill>
                <a:latin typeface="Calibri" panose="020F0502020204030204" pitchFamily="34" charset="0"/>
              </a:rPr>
              <a:t>http://ttv.mit.edu/videos/11570-hypothetical-risk-cambridge-city-councils-hearings-on-recombinant-dna-research-1976</a:t>
            </a:r>
          </a:p>
        </p:txBody>
      </p:sp>
      <p:sp>
        <p:nvSpPr>
          <p:cNvPr id="4" name="TextBox 3"/>
          <p:cNvSpPr txBox="1">
            <a:spLocks noChangeArrowheads="1"/>
          </p:cNvSpPr>
          <p:nvPr/>
        </p:nvSpPr>
        <p:spPr bwMode="auto">
          <a:xfrm>
            <a:off x="2133600" y="1752601"/>
            <a:ext cx="807720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b="1" i="1" dirty="0">
                <a:solidFill>
                  <a:prstClr val="black"/>
                </a:solidFill>
                <a:latin typeface="Calibri" panose="020F0502020204030204" pitchFamily="34" charset="0"/>
              </a:rPr>
              <a:t>More interesting sections…</a:t>
            </a:r>
          </a:p>
          <a:p>
            <a:pPr eaLnBrk="1" fontAlgn="base" hangingPunct="1">
              <a:spcBef>
                <a:spcPct val="0"/>
              </a:spcBef>
              <a:spcAft>
                <a:spcPct val="0"/>
              </a:spcAft>
            </a:pPr>
            <a:r>
              <a:rPr lang="en-US" b="1" dirty="0">
                <a:latin typeface="Calibri" panose="020F0502020204030204" pitchFamily="34" charset="0"/>
              </a:rPr>
              <a:t>Sandra Graham	</a:t>
            </a:r>
            <a:r>
              <a:rPr lang="en-US" b="1" dirty="0" smtClean="0">
                <a:latin typeface="Calibri" panose="020F0502020204030204" pitchFamily="34" charset="0"/>
              </a:rPr>
              <a:t>8:45-10:25</a:t>
            </a:r>
            <a:r>
              <a:rPr lang="en-US" dirty="0">
                <a:latin typeface="Calibri" panose="020F0502020204030204" pitchFamily="34" charset="0"/>
              </a:rPr>
              <a:t>	Since politicians are being asked to settle it, there must be some great internal debate amongst the scientific community.</a:t>
            </a:r>
          </a:p>
          <a:p>
            <a:pPr eaLnBrk="1" fontAlgn="base" hangingPunct="1">
              <a:spcBef>
                <a:spcPct val="0"/>
              </a:spcBef>
              <a:spcAft>
                <a:spcPct val="0"/>
              </a:spcAft>
            </a:pPr>
            <a:endParaRPr lang="en-US" dirty="0">
              <a:latin typeface="Calibri" panose="020F0502020204030204" pitchFamily="34" charset="0"/>
            </a:endParaRPr>
          </a:p>
          <a:p>
            <a:pPr eaLnBrk="1" fontAlgn="base" hangingPunct="1">
              <a:spcBef>
                <a:spcPct val="0"/>
              </a:spcBef>
              <a:spcAft>
                <a:spcPct val="0"/>
              </a:spcAft>
            </a:pPr>
            <a:r>
              <a:rPr lang="en-US" b="1" dirty="0">
                <a:latin typeface="Calibri" panose="020F0502020204030204" pitchFamily="34" charset="0"/>
              </a:rPr>
              <a:t>David Clem	</a:t>
            </a:r>
            <a:r>
              <a:rPr lang="en-US" b="1" dirty="0" smtClean="0">
                <a:latin typeface="Calibri" panose="020F0502020204030204" pitchFamily="34" charset="0"/>
              </a:rPr>
              <a:t>10:40-12:45</a:t>
            </a:r>
            <a:r>
              <a:rPr lang="en-US" dirty="0">
                <a:latin typeface="Calibri" panose="020F0502020204030204" pitchFamily="34" charset="0"/>
              </a:rPr>
              <a:t>	Isn’t it a conflict of interest for the NIH to fund and enforce all this?</a:t>
            </a:r>
          </a:p>
          <a:p>
            <a:pPr eaLnBrk="1" fontAlgn="base" hangingPunct="1">
              <a:spcBef>
                <a:spcPct val="0"/>
              </a:spcBef>
              <a:spcAft>
                <a:spcPct val="0"/>
              </a:spcAft>
            </a:pPr>
            <a:endParaRPr lang="en-US" dirty="0">
              <a:latin typeface="Calibri" panose="020F0502020204030204" pitchFamily="34" charset="0"/>
            </a:endParaRPr>
          </a:p>
          <a:p>
            <a:pPr eaLnBrk="1" fontAlgn="base" hangingPunct="1">
              <a:spcBef>
                <a:spcPct val="0"/>
              </a:spcBef>
              <a:spcAft>
                <a:spcPct val="0"/>
              </a:spcAft>
            </a:pPr>
            <a:r>
              <a:rPr lang="en-US" b="1" dirty="0">
                <a:latin typeface="Calibri" panose="020F0502020204030204" pitchFamily="34" charset="0"/>
              </a:rPr>
              <a:t>???	</a:t>
            </a:r>
            <a:r>
              <a:rPr lang="en-US" b="1" dirty="0" smtClean="0">
                <a:latin typeface="Calibri" panose="020F0502020204030204" pitchFamily="34" charset="0"/>
              </a:rPr>
              <a:t>	20:30-21:20</a:t>
            </a:r>
            <a:r>
              <a:rPr lang="en-US" dirty="0">
                <a:latin typeface="Calibri" panose="020F0502020204030204" pitchFamily="34" charset="0"/>
              </a:rPr>
              <a:t>	We need a </a:t>
            </a:r>
            <a:r>
              <a:rPr lang="en-US" dirty="0" err="1">
                <a:latin typeface="Calibri" panose="020F0502020204030204" pitchFamily="34" charset="0"/>
              </a:rPr>
              <a:t>moritorium</a:t>
            </a:r>
            <a:r>
              <a:rPr lang="en-US" dirty="0">
                <a:latin typeface="Calibri" panose="020F0502020204030204" pitchFamily="34" charset="0"/>
              </a:rPr>
              <a:t>…and there was one for 6 months</a:t>
            </a:r>
          </a:p>
          <a:p>
            <a:pPr eaLnBrk="1" fontAlgn="base" hangingPunct="1">
              <a:spcBef>
                <a:spcPct val="0"/>
              </a:spcBef>
              <a:spcAft>
                <a:spcPct val="0"/>
              </a:spcAft>
            </a:pPr>
            <a:endParaRPr lang="en-US" dirty="0">
              <a:solidFill>
                <a:prstClr val="black"/>
              </a:solidFill>
              <a:latin typeface="Calibri" panose="020F0502020204030204" pitchFamily="34" charset="0"/>
            </a:endParaRPr>
          </a:p>
          <a:p>
            <a:pPr eaLnBrk="1" fontAlgn="base" hangingPunct="1">
              <a:spcBef>
                <a:spcPct val="0"/>
              </a:spcBef>
              <a:spcAft>
                <a:spcPct val="0"/>
              </a:spcAft>
            </a:pPr>
            <a:r>
              <a:rPr lang="en-US" b="1" dirty="0">
                <a:solidFill>
                  <a:schemeClr val="accent1"/>
                </a:solidFill>
                <a:latin typeface="Calibri" panose="020F0502020204030204" pitchFamily="34" charset="0"/>
              </a:rPr>
              <a:t>Ruth Hubbard	22:24-24:	33</a:t>
            </a:r>
            <a:r>
              <a:rPr lang="en-US" dirty="0" smtClean="0">
                <a:solidFill>
                  <a:schemeClr val="accent1"/>
                </a:solidFill>
                <a:latin typeface="Calibri" panose="020F0502020204030204" pitchFamily="34" charset="0"/>
              </a:rPr>
              <a:t>	There </a:t>
            </a:r>
            <a:r>
              <a:rPr lang="en-US" dirty="0">
                <a:solidFill>
                  <a:schemeClr val="accent1"/>
                </a:solidFill>
                <a:latin typeface="Calibri" panose="020F0502020204030204" pitchFamily="34" charset="0"/>
              </a:rPr>
              <a:t>are unknown </a:t>
            </a:r>
            <a:r>
              <a:rPr lang="en-US" dirty="0" smtClean="0">
                <a:solidFill>
                  <a:schemeClr val="accent1"/>
                </a:solidFill>
                <a:latin typeface="Calibri" panose="020F0502020204030204" pitchFamily="34" charset="0"/>
              </a:rPr>
              <a:t>unknowns</a:t>
            </a:r>
            <a:r>
              <a:rPr lang="en-US" dirty="0">
                <a:solidFill>
                  <a:schemeClr val="accent1"/>
                </a:solidFill>
                <a:latin typeface="Calibri" panose="020F0502020204030204" pitchFamily="34" charset="0"/>
              </a:rPr>
              <a:t>, particularly with </a:t>
            </a:r>
            <a:r>
              <a:rPr lang="en-US" i="1" dirty="0">
                <a:solidFill>
                  <a:schemeClr val="accent1"/>
                </a:solidFill>
                <a:latin typeface="Calibri" panose="020F0502020204030204" pitchFamily="34" charset="0"/>
              </a:rPr>
              <a:t>E.  </a:t>
            </a:r>
            <a:r>
              <a:rPr lang="en-US" i="1" dirty="0" smtClean="0">
                <a:solidFill>
                  <a:schemeClr val="accent1"/>
                </a:solidFill>
                <a:latin typeface="Calibri" panose="020F0502020204030204" pitchFamily="34" charset="0"/>
              </a:rPr>
              <a:t>coli</a:t>
            </a:r>
            <a:endParaRPr lang="en-US" b="1" dirty="0">
              <a:solidFill>
                <a:schemeClr val="accent1"/>
              </a:solidFill>
              <a:latin typeface="Calibri" panose="020F0502020204030204" pitchFamily="34" charset="0"/>
            </a:endParaRPr>
          </a:p>
        </p:txBody>
      </p:sp>
    </p:spTree>
    <p:extLst>
      <p:ext uri="{BB962C8B-B14F-4D97-AF65-F5344CB8AC3E}">
        <p14:creationId xmlns:p14="http://schemas.microsoft.com/office/powerpoint/2010/main" val="28410533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r>
              <a:rPr lang="en-US" sz="4000">
                <a:solidFill>
                  <a:prstClr val="black"/>
                </a:solidFill>
                <a:latin typeface="Rockwell Extra Bold" panose="02060903040505020403" pitchFamily="18" charset="0"/>
              </a:rPr>
              <a:t>Hypothetical Risks</a:t>
            </a:r>
          </a:p>
        </p:txBody>
      </p:sp>
      <p:sp>
        <p:nvSpPr>
          <p:cNvPr id="18435" name="Rectangle 2"/>
          <p:cNvSpPr>
            <a:spLocks noChangeArrowheads="1"/>
          </p:cNvSpPr>
          <p:nvPr/>
        </p:nvSpPr>
        <p:spPr bwMode="auto">
          <a:xfrm>
            <a:off x="1981200" y="914401"/>
            <a:ext cx="83058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dirty="0">
                <a:solidFill>
                  <a:prstClr val="black"/>
                </a:solidFill>
                <a:latin typeface="Calibri" panose="020F0502020204030204" pitchFamily="34" charset="0"/>
              </a:rPr>
              <a:t>http://ttv.mit.edu/videos/11570-hypothetical-risk-cambridge-city-councils-hearings-on-recombinant-dna-research-1976</a:t>
            </a:r>
          </a:p>
        </p:txBody>
      </p:sp>
      <p:sp>
        <p:nvSpPr>
          <p:cNvPr id="4" name="TextBox 3"/>
          <p:cNvSpPr txBox="1">
            <a:spLocks noChangeArrowheads="1"/>
          </p:cNvSpPr>
          <p:nvPr/>
        </p:nvSpPr>
        <p:spPr bwMode="auto">
          <a:xfrm>
            <a:off x="2133600" y="1752601"/>
            <a:ext cx="8077200" cy="4801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fontAlgn="base" hangingPunct="1">
              <a:spcBef>
                <a:spcPct val="0"/>
              </a:spcBef>
              <a:spcAft>
                <a:spcPct val="0"/>
              </a:spcAft>
            </a:pPr>
            <a:r>
              <a:rPr lang="en-US" b="1" i="1" dirty="0">
                <a:solidFill>
                  <a:prstClr val="black"/>
                </a:solidFill>
                <a:latin typeface="Calibri" panose="020F0502020204030204" pitchFamily="34" charset="0"/>
              </a:rPr>
              <a:t>More interesting sections…</a:t>
            </a:r>
          </a:p>
          <a:p>
            <a:pPr eaLnBrk="1" fontAlgn="base" hangingPunct="1">
              <a:spcBef>
                <a:spcPct val="0"/>
              </a:spcBef>
              <a:spcAft>
                <a:spcPct val="0"/>
              </a:spcAft>
            </a:pPr>
            <a:r>
              <a:rPr lang="en-US" b="1" dirty="0">
                <a:latin typeface="Calibri" panose="020F0502020204030204" pitchFamily="34" charset="0"/>
              </a:rPr>
              <a:t>Sandra Graham	</a:t>
            </a:r>
            <a:r>
              <a:rPr lang="en-US" b="1" dirty="0" smtClean="0">
                <a:latin typeface="Calibri" panose="020F0502020204030204" pitchFamily="34" charset="0"/>
              </a:rPr>
              <a:t>8:45-10:25</a:t>
            </a:r>
            <a:r>
              <a:rPr lang="en-US" dirty="0">
                <a:latin typeface="Calibri" panose="020F0502020204030204" pitchFamily="34" charset="0"/>
              </a:rPr>
              <a:t>	Since politicians are being asked to settle it, there must be some great internal debate amongst the scientific community.</a:t>
            </a:r>
          </a:p>
          <a:p>
            <a:pPr eaLnBrk="1" fontAlgn="base" hangingPunct="1">
              <a:spcBef>
                <a:spcPct val="0"/>
              </a:spcBef>
              <a:spcAft>
                <a:spcPct val="0"/>
              </a:spcAft>
            </a:pPr>
            <a:endParaRPr lang="en-US" dirty="0">
              <a:latin typeface="Calibri" panose="020F0502020204030204" pitchFamily="34" charset="0"/>
            </a:endParaRPr>
          </a:p>
          <a:p>
            <a:pPr eaLnBrk="1" fontAlgn="base" hangingPunct="1">
              <a:spcBef>
                <a:spcPct val="0"/>
              </a:spcBef>
              <a:spcAft>
                <a:spcPct val="0"/>
              </a:spcAft>
            </a:pPr>
            <a:r>
              <a:rPr lang="en-US" b="1" dirty="0">
                <a:latin typeface="Calibri" panose="020F0502020204030204" pitchFamily="34" charset="0"/>
              </a:rPr>
              <a:t>David Clem	</a:t>
            </a:r>
            <a:r>
              <a:rPr lang="en-US" b="1" dirty="0" smtClean="0">
                <a:latin typeface="Calibri" panose="020F0502020204030204" pitchFamily="34" charset="0"/>
              </a:rPr>
              <a:t>10:40-12:45</a:t>
            </a:r>
            <a:r>
              <a:rPr lang="en-US" dirty="0">
                <a:latin typeface="Calibri" panose="020F0502020204030204" pitchFamily="34" charset="0"/>
              </a:rPr>
              <a:t>	Isn’t it a conflict of interest for the NIH to fund and enforce all this?</a:t>
            </a:r>
          </a:p>
          <a:p>
            <a:pPr eaLnBrk="1" fontAlgn="base" hangingPunct="1">
              <a:spcBef>
                <a:spcPct val="0"/>
              </a:spcBef>
              <a:spcAft>
                <a:spcPct val="0"/>
              </a:spcAft>
            </a:pPr>
            <a:endParaRPr lang="en-US" dirty="0">
              <a:latin typeface="Calibri" panose="020F0502020204030204" pitchFamily="34" charset="0"/>
            </a:endParaRPr>
          </a:p>
          <a:p>
            <a:pPr eaLnBrk="1" fontAlgn="base" hangingPunct="1">
              <a:spcBef>
                <a:spcPct val="0"/>
              </a:spcBef>
              <a:spcAft>
                <a:spcPct val="0"/>
              </a:spcAft>
            </a:pPr>
            <a:r>
              <a:rPr lang="en-US" b="1" dirty="0">
                <a:latin typeface="Calibri" panose="020F0502020204030204" pitchFamily="34" charset="0"/>
              </a:rPr>
              <a:t>???	</a:t>
            </a:r>
            <a:r>
              <a:rPr lang="en-US" b="1" dirty="0" smtClean="0">
                <a:latin typeface="Calibri" panose="020F0502020204030204" pitchFamily="34" charset="0"/>
              </a:rPr>
              <a:t>	20:30-21:20</a:t>
            </a:r>
            <a:r>
              <a:rPr lang="en-US" dirty="0">
                <a:latin typeface="Calibri" panose="020F0502020204030204" pitchFamily="34" charset="0"/>
              </a:rPr>
              <a:t>	We need a </a:t>
            </a:r>
            <a:r>
              <a:rPr lang="en-US" dirty="0" err="1">
                <a:latin typeface="Calibri" panose="020F0502020204030204" pitchFamily="34" charset="0"/>
              </a:rPr>
              <a:t>moritorium</a:t>
            </a:r>
            <a:r>
              <a:rPr lang="en-US" dirty="0">
                <a:latin typeface="Calibri" panose="020F0502020204030204" pitchFamily="34" charset="0"/>
              </a:rPr>
              <a:t>…and there was one for 6 months</a:t>
            </a:r>
          </a:p>
          <a:p>
            <a:pPr eaLnBrk="1" fontAlgn="base" hangingPunct="1">
              <a:spcBef>
                <a:spcPct val="0"/>
              </a:spcBef>
              <a:spcAft>
                <a:spcPct val="0"/>
              </a:spcAft>
            </a:pPr>
            <a:endParaRPr lang="en-US" dirty="0">
              <a:latin typeface="Calibri" panose="020F0502020204030204" pitchFamily="34" charset="0"/>
            </a:endParaRPr>
          </a:p>
          <a:p>
            <a:pPr eaLnBrk="1" fontAlgn="base" hangingPunct="1">
              <a:spcBef>
                <a:spcPct val="0"/>
              </a:spcBef>
              <a:spcAft>
                <a:spcPct val="0"/>
              </a:spcAft>
            </a:pPr>
            <a:r>
              <a:rPr lang="en-US" b="1" dirty="0">
                <a:latin typeface="Calibri" panose="020F0502020204030204" pitchFamily="34" charset="0"/>
              </a:rPr>
              <a:t>Ruth Hubbard	22:24-24:	33</a:t>
            </a:r>
            <a:r>
              <a:rPr lang="en-US" dirty="0" smtClean="0">
                <a:latin typeface="Calibri" panose="020F0502020204030204" pitchFamily="34" charset="0"/>
              </a:rPr>
              <a:t>	There </a:t>
            </a:r>
            <a:r>
              <a:rPr lang="en-US" dirty="0">
                <a:latin typeface="Calibri" panose="020F0502020204030204" pitchFamily="34" charset="0"/>
              </a:rPr>
              <a:t>are unknown </a:t>
            </a:r>
            <a:r>
              <a:rPr lang="en-US" dirty="0" smtClean="0">
                <a:latin typeface="Calibri" panose="020F0502020204030204" pitchFamily="34" charset="0"/>
              </a:rPr>
              <a:t>unknowns</a:t>
            </a:r>
            <a:r>
              <a:rPr lang="en-US" dirty="0">
                <a:latin typeface="Calibri" panose="020F0502020204030204" pitchFamily="34" charset="0"/>
              </a:rPr>
              <a:t>, particularly with </a:t>
            </a:r>
            <a:r>
              <a:rPr lang="en-US" i="1" dirty="0">
                <a:latin typeface="Calibri" panose="020F0502020204030204" pitchFamily="34" charset="0"/>
              </a:rPr>
              <a:t>E.  </a:t>
            </a:r>
            <a:r>
              <a:rPr lang="en-US" i="1" dirty="0" smtClean="0">
                <a:latin typeface="Calibri" panose="020F0502020204030204" pitchFamily="34" charset="0"/>
              </a:rPr>
              <a:t>coli</a:t>
            </a:r>
            <a:endParaRPr lang="en-US" dirty="0" smtClean="0">
              <a:latin typeface="Calibri" panose="020F0502020204030204" pitchFamily="34" charset="0"/>
            </a:endParaRPr>
          </a:p>
          <a:p>
            <a:pPr eaLnBrk="1" fontAlgn="base" hangingPunct="1">
              <a:spcBef>
                <a:spcPct val="0"/>
              </a:spcBef>
              <a:spcAft>
                <a:spcPct val="0"/>
              </a:spcAft>
            </a:pPr>
            <a:endParaRPr lang="en-US" dirty="0" smtClean="0">
              <a:solidFill>
                <a:prstClr val="black"/>
              </a:solidFill>
              <a:latin typeface="Calibri" panose="020F0502020204030204" pitchFamily="34" charset="0"/>
            </a:endParaRPr>
          </a:p>
          <a:p>
            <a:pPr eaLnBrk="1" fontAlgn="base" hangingPunct="1">
              <a:spcBef>
                <a:spcPct val="0"/>
              </a:spcBef>
              <a:spcAft>
                <a:spcPct val="0"/>
              </a:spcAft>
            </a:pPr>
            <a:r>
              <a:rPr lang="en-US" b="1" dirty="0" smtClean="0">
                <a:solidFill>
                  <a:schemeClr val="accent1"/>
                </a:solidFill>
                <a:latin typeface="Calibri" panose="020F0502020204030204" pitchFamily="34" charset="0"/>
              </a:rPr>
              <a:t>Assumptions:  </a:t>
            </a:r>
            <a:r>
              <a:rPr lang="en-US" dirty="0" smtClean="0">
                <a:solidFill>
                  <a:schemeClr val="accent1"/>
                </a:solidFill>
                <a:latin typeface="Calibri" panose="020F0502020204030204" pitchFamily="34" charset="0"/>
              </a:rPr>
              <a:t>the risks of genetically engineered organisms is not knowable, and there is a chance that the events that can occur are ‘significant’.</a:t>
            </a:r>
          </a:p>
          <a:p>
            <a:pPr eaLnBrk="1" fontAlgn="base" hangingPunct="1">
              <a:spcBef>
                <a:spcPct val="0"/>
              </a:spcBef>
              <a:spcAft>
                <a:spcPct val="0"/>
              </a:spcAft>
            </a:pPr>
            <a:endParaRPr lang="en-US" dirty="0" smtClean="0">
              <a:solidFill>
                <a:schemeClr val="accent1"/>
              </a:solidFill>
              <a:latin typeface="Calibri" panose="020F0502020204030204" pitchFamily="34" charset="0"/>
            </a:endParaRPr>
          </a:p>
          <a:p>
            <a:pPr eaLnBrk="1" fontAlgn="base" hangingPunct="1">
              <a:spcBef>
                <a:spcPct val="0"/>
              </a:spcBef>
              <a:spcAft>
                <a:spcPct val="0"/>
              </a:spcAft>
            </a:pPr>
            <a:r>
              <a:rPr lang="en-US" b="1" dirty="0" smtClean="0">
                <a:solidFill>
                  <a:schemeClr val="accent1"/>
                </a:solidFill>
                <a:latin typeface="Calibri" panose="020F0502020204030204" pitchFamily="34" charset="0"/>
              </a:rPr>
              <a:t>Are lab strains of </a:t>
            </a:r>
            <a:r>
              <a:rPr lang="en-US" b="1" i="1" dirty="0" smtClean="0">
                <a:solidFill>
                  <a:schemeClr val="accent1"/>
                </a:solidFill>
                <a:latin typeface="Calibri" panose="020F0502020204030204" pitchFamily="34" charset="0"/>
              </a:rPr>
              <a:t>E. coli </a:t>
            </a:r>
            <a:r>
              <a:rPr lang="en-US" b="1" dirty="0" smtClean="0">
                <a:solidFill>
                  <a:schemeClr val="accent1"/>
                </a:solidFill>
                <a:latin typeface="Calibri" panose="020F0502020204030204" pitchFamily="34" charset="0"/>
              </a:rPr>
              <a:t>containing GFP potentially dangerous?</a:t>
            </a:r>
            <a:endParaRPr lang="en-US" b="1" dirty="0">
              <a:solidFill>
                <a:schemeClr val="accent1"/>
              </a:solidFill>
              <a:latin typeface="Calibri" panose="020F0502020204030204" pitchFamily="34" charset="0"/>
            </a:endParaRPr>
          </a:p>
        </p:txBody>
      </p:sp>
    </p:spTree>
    <p:custDataLst>
      <p:tags r:id="rId1"/>
    </p:custDataLst>
    <p:extLst>
      <p:ext uri="{BB962C8B-B14F-4D97-AF65-F5344CB8AC3E}">
        <p14:creationId xmlns:p14="http://schemas.microsoft.com/office/powerpoint/2010/main" val="11223407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Box 4"/>
          <p:cNvSpPr txBox="1">
            <a:spLocks noChangeArrowheads="1"/>
          </p:cNvSpPr>
          <p:nvPr/>
        </p:nvSpPr>
        <p:spPr bwMode="auto">
          <a:xfrm>
            <a:off x="3352800" y="657226"/>
            <a:ext cx="5867400"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fontAlgn="base">
              <a:spcBef>
                <a:spcPct val="0"/>
              </a:spcBef>
              <a:spcAft>
                <a:spcPct val="0"/>
              </a:spcAft>
            </a:pPr>
            <a:r>
              <a:rPr lang="en-US" sz="4000">
                <a:solidFill>
                  <a:prstClr val="black"/>
                </a:solidFill>
                <a:latin typeface="Rockwell Extra Bold" panose="02060903040505020403" pitchFamily="18" charset="0"/>
              </a:rPr>
              <a:t>Questions to Ponder</a:t>
            </a:r>
          </a:p>
        </p:txBody>
      </p:sp>
      <p:pic>
        <p:nvPicPr>
          <p:cNvPr id="21507" name="Picture 4" descr="pond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2286000"/>
            <a:ext cx="3048000" cy="438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826170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4"/>
          <p:cNvSpPr>
            <a:spLocks noChangeArrowheads="1"/>
          </p:cNvSpPr>
          <p:nvPr/>
        </p:nvSpPr>
        <p:spPr bwMode="auto">
          <a:xfrm>
            <a:off x="2286000" y="533400"/>
            <a:ext cx="7924800" cy="193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buFontTx/>
              <a:buAutoNum type="arabicParenR"/>
            </a:pPr>
            <a:r>
              <a:rPr lang="en-US" sz="2400">
                <a:solidFill>
                  <a:prstClr val="black"/>
                </a:solidFill>
                <a:latin typeface="Calibri" panose="020F0502020204030204" pitchFamily="34" charset="0"/>
              </a:rPr>
              <a:t>A student on an iGEM team made a basic part out of Shiga toxin from Enterohemorrhagic </a:t>
            </a:r>
            <a:r>
              <a:rPr lang="en-US" sz="2400" i="1">
                <a:solidFill>
                  <a:prstClr val="black"/>
                </a:solidFill>
                <a:latin typeface="Calibri" panose="020F0502020204030204" pitchFamily="34" charset="0"/>
              </a:rPr>
              <a:t>E. coli </a:t>
            </a:r>
            <a:r>
              <a:rPr lang="en-US" sz="2400">
                <a:solidFill>
                  <a:prstClr val="black"/>
                </a:solidFill>
                <a:latin typeface="Calibri" panose="020F0502020204030204" pitchFamily="34" charset="0"/>
              </a:rPr>
              <a:t>as a cancer-killing device component and sent it into the Registry.  Do you see any problems with that?</a:t>
            </a:r>
          </a:p>
          <a:p>
            <a:pPr fontAlgn="base">
              <a:spcBef>
                <a:spcPct val="0"/>
              </a:spcBef>
              <a:spcAft>
                <a:spcPct val="0"/>
              </a:spcAft>
              <a:buFontTx/>
              <a:buAutoNum type="arabicParenR"/>
            </a:pPr>
            <a:r>
              <a:rPr lang="en-US" sz="2400">
                <a:solidFill>
                  <a:prstClr val="black"/>
                </a:solidFill>
                <a:latin typeface="Calibri" panose="020F0502020204030204" pitchFamily="34" charset="0"/>
              </a:rPr>
              <a:t>Some researchers have developed an anti-sperm vaccine…</a:t>
            </a:r>
          </a:p>
        </p:txBody>
      </p:sp>
    </p:spTree>
    <p:extLst>
      <p:ext uri="{BB962C8B-B14F-4D97-AF65-F5344CB8AC3E}">
        <p14:creationId xmlns:p14="http://schemas.microsoft.com/office/powerpoint/2010/main" val="4373494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379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
          <p:cNvSpPr>
            <a:spLocks noGrp="1" noChangeArrowheads="1"/>
          </p:cNvSpPr>
          <p:nvPr>
            <p:ph type="title"/>
          </p:nvPr>
        </p:nvSpPr>
        <p:spPr>
          <a:xfrm>
            <a:off x="2098675" y="304801"/>
            <a:ext cx="8001000" cy="1216025"/>
          </a:xfrm>
        </p:spPr>
        <p:txBody>
          <a:bodyPr rtlCol="0">
            <a:normAutofit/>
          </a:bodyPr>
          <a:lstStyle/>
          <a:p>
            <a:pPr algn="l" eaLnBrk="1" fontAlgn="auto" hangingPunct="1">
              <a:spcAft>
                <a:spcPts val="0"/>
              </a:spcAft>
              <a:defRPr/>
            </a:pPr>
            <a:r>
              <a:rPr lang="en-US" dirty="0" smtClean="0">
                <a:latin typeface="Rockwell Extra Bold" pitchFamily="18" charset="0"/>
                <a:ea typeface="+mn-ea"/>
                <a:cs typeface="Arial" pitchFamily="34" charset="0"/>
              </a:rPr>
              <a:t>Sperm Vaccine</a:t>
            </a:r>
            <a:endParaRPr lang="en-US" sz="2500" dirty="0"/>
          </a:p>
        </p:txBody>
      </p:sp>
      <p:pic>
        <p:nvPicPr>
          <p:cNvPr id="2355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1524000"/>
            <a:ext cx="6629400" cy="461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878192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
          <p:cNvSpPr>
            <a:spLocks noGrp="1" noChangeArrowheads="1"/>
          </p:cNvSpPr>
          <p:nvPr>
            <p:ph type="title"/>
          </p:nvPr>
        </p:nvSpPr>
        <p:spPr>
          <a:xfrm>
            <a:off x="2098675" y="304801"/>
            <a:ext cx="8001000" cy="1216025"/>
          </a:xfrm>
        </p:spPr>
        <p:txBody>
          <a:bodyPr rtlCol="0">
            <a:normAutofit/>
          </a:bodyPr>
          <a:lstStyle/>
          <a:p>
            <a:pPr algn="l" eaLnBrk="1" fontAlgn="auto" hangingPunct="1">
              <a:spcAft>
                <a:spcPts val="0"/>
              </a:spcAft>
              <a:defRPr/>
            </a:pPr>
            <a:r>
              <a:rPr lang="en-US" dirty="0" smtClean="0">
                <a:latin typeface="Rockwell Extra Bold" pitchFamily="18" charset="0"/>
                <a:ea typeface="+mn-ea"/>
                <a:cs typeface="Arial" pitchFamily="34" charset="0"/>
              </a:rPr>
              <a:t>Sperm Vaccine</a:t>
            </a:r>
            <a:endParaRPr lang="en-US" sz="2500" dirty="0"/>
          </a:p>
        </p:txBody>
      </p:sp>
      <p:sp>
        <p:nvSpPr>
          <p:cNvPr id="5" name="Rectangle 3"/>
          <p:cNvSpPr txBox="1">
            <a:spLocks noChangeArrowheads="1"/>
          </p:cNvSpPr>
          <p:nvPr/>
        </p:nvSpPr>
        <p:spPr bwMode="auto">
          <a:xfrm>
            <a:off x="2133600" y="1371600"/>
            <a:ext cx="8001000" cy="5486400"/>
          </a:xfrm>
          <a:prstGeom prst="rect">
            <a:avLst/>
          </a:prstGeom>
          <a:noFill/>
          <a:ln w="9525">
            <a:noFill/>
            <a:miter lim="800000"/>
            <a:headEnd/>
            <a:tailEnd/>
          </a:ln>
          <a:effectLst/>
        </p:spPr>
        <p:txBody>
          <a:bodyPr/>
          <a:lstStyle/>
          <a:p>
            <a:pPr marL="908050" lvl="1" indent="-436563">
              <a:spcBef>
                <a:spcPct val="20000"/>
              </a:spcBef>
              <a:buClr>
                <a:srgbClr val="1F497D">
                  <a:lumMod val="20000"/>
                  <a:lumOff val="80000"/>
                </a:srgbClr>
              </a:buClr>
              <a:buFont typeface="Wingdings" pitchFamily="2" charset="2"/>
              <a:buChar char="n"/>
              <a:defRPr/>
            </a:pPr>
            <a:r>
              <a:rPr lang="en-US" sz="2000" kern="0" dirty="0">
                <a:solidFill>
                  <a:prstClr val="black"/>
                </a:solidFill>
                <a:latin typeface="Tahoma" charset="0"/>
              </a:rPr>
              <a:t>70% of </a:t>
            </a:r>
            <a:r>
              <a:rPr lang="en-US" sz="2000" kern="0" dirty="0" err="1">
                <a:solidFill>
                  <a:prstClr val="black"/>
                </a:solidFill>
                <a:latin typeface="Tahoma" charset="0"/>
              </a:rPr>
              <a:t>vasectomized</a:t>
            </a:r>
            <a:r>
              <a:rPr lang="en-US" sz="2000" kern="0" dirty="0">
                <a:solidFill>
                  <a:prstClr val="black"/>
                </a:solidFill>
                <a:latin typeface="Tahoma" charset="0"/>
              </a:rPr>
              <a:t> men produce anti-sperm antibodies (ASA) and 2–30% of cases of infertility may be associated with the presence of ASA in the male and/or female of an infertile couple</a:t>
            </a:r>
          </a:p>
          <a:p>
            <a:pPr marL="908050" lvl="1" indent="-436563">
              <a:spcBef>
                <a:spcPct val="20000"/>
              </a:spcBef>
              <a:buClr>
                <a:srgbClr val="1F497D">
                  <a:lumMod val="20000"/>
                  <a:lumOff val="80000"/>
                </a:srgbClr>
              </a:buClr>
              <a:buFont typeface="Wingdings" pitchFamily="2" charset="2"/>
              <a:buChar char="n"/>
              <a:defRPr/>
            </a:pPr>
            <a:r>
              <a:rPr lang="en-US" sz="2000" kern="0" dirty="0">
                <a:solidFill>
                  <a:prstClr val="black"/>
                </a:solidFill>
                <a:latin typeface="Tahoma" charset="0"/>
              </a:rPr>
              <a:t>Contraceptive vaccines have been successfully used in controlling feral populations of deer, horses, elephants, and several species of zoo animals</a:t>
            </a:r>
          </a:p>
          <a:p>
            <a:pPr marL="908050" lvl="1" indent="-436563">
              <a:spcBef>
                <a:spcPct val="20000"/>
              </a:spcBef>
              <a:buClr>
                <a:srgbClr val="1F497D">
                  <a:lumMod val="20000"/>
                  <a:lumOff val="80000"/>
                </a:srgbClr>
              </a:buClr>
              <a:buFont typeface="Wingdings" pitchFamily="2" charset="2"/>
              <a:buChar char="n"/>
              <a:defRPr/>
            </a:pPr>
            <a:r>
              <a:rPr lang="en-US" sz="2000" kern="0" dirty="0">
                <a:solidFill>
                  <a:prstClr val="black"/>
                </a:solidFill>
                <a:latin typeface="Tahoma" charset="0"/>
              </a:rPr>
              <a:t>The goal here was to identify </a:t>
            </a:r>
            <a:r>
              <a:rPr lang="en-US" sz="2000" kern="0" dirty="0" err="1">
                <a:solidFill>
                  <a:prstClr val="black"/>
                </a:solidFill>
                <a:latin typeface="Tahoma" charset="0"/>
              </a:rPr>
              <a:t>epitopes</a:t>
            </a:r>
            <a:r>
              <a:rPr lang="en-US" sz="2000" kern="0" dirty="0">
                <a:solidFill>
                  <a:prstClr val="black"/>
                </a:solidFill>
                <a:latin typeface="Tahoma" charset="0"/>
              </a:rPr>
              <a:t> that elicit antibodies effective in causing infertility</a:t>
            </a:r>
          </a:p>
          <a:p>
            <a:pPr marL="908050" lvl="1" indent="-436563">
              <a:spcBef>
                <a:spcPct val="20000"/>
              </a:spcBef>
              <a:buClr>
                <a:srgbClr val="1F497D">
                  <a:lumMod val="20000"/>
                  <a:lumOff val="80000"/>
                </a:srgbClr>
              </a:buClr>
              <a:buFont typeface="Wingdings" pitchFamily="2" charset="2"/>
              <a:buChar char="n"/>
              <a:defRPr/>
            </a:pPr>
            <a:r>
              <a:rPr lang="en-US" sz="2000" kern="0" dirty="0">
                <a:solidFill>
                  <a:prstClr val="black"/>
                </a:solidFill>
                <a:latin typeface="Tahoma" charset="0"/>
              </a:rPr>
              <a:t>This lab uses phage display to identify </a:t>
            </a:r>
            <a:r>
              <a:rPr lang="en-US" sz="2000" kern="0" dirty="0" err="1">
                <a:solidFill>
                  <a:prstClr val="black"/>
                </a:solidFill>
                <a:latin typeface="Tahoma" charset="0"/>
              </a:rPr>
              <a:t>scFv</a:t>
            </a:r>
            <a:r>
              <a:rPr lang="en-US" sz="2000" kern="0" dirty="0">
                <a:solidFill>
                  <a:prstClr val="black"/>
                </a:solidFill>
                <a:latin typeface="Tahoma" charset="0"/>
              </a:rPr>
              <a:t> antibodies that react with sperm</a:t>
            </a:r>
          </a:p>
          <a:p>
            <a:pPr marL="908050" lvl="1" indent="-436563">
              <a:spcBef>
                <a:spcPct val="20000"/>
              </a:spcBef>
              <a:buClr>
                <a:srgbClr val="1F497D">
                  <a:lumMod val="20000"/>
                  <a:lumOff val="80000"/>
                </a:srgbClr>
              </a:buClr>
              <a:buFont typeface="Wingdings" pitchFamily="2" charset="2"/>
              <a:buChar char="n"/>
              <a:defRPr/>
            </a:pPr>
            <a:r>
              <a:rPr lang="en-US" sz="2000" kern="0" dirty="0">
                <a:solidFill>
                  <a:prstClr val="black"/>
                </a:solidFill>
                <a:latin typeface="Tahoma" charset="0"/>
              </a:rPr>
              <a:t>Could be used for “passive immunization” or for the development of actual vaccines</a:t>
            </a:r>
          </a:p>
          <a:p>
            <a:pPr marL="908050" lvl="1" indent="-436563">
              <a:spcBef>
                <a:spcPct val="20000"/>
              </a:spcBef>
              <a:buClr>
                <a:srgbClr val="1F497D">
                  <a:lumMod val="20000"/>
                  <a:lumOff val="80000"/>
                </a:srgbClr>
              </a:buClr>
              <a:buFont typeface="Wingdings" pitchFamily="2" charset="2"/>
              <a:buChar char="n"/>
              <a:defRPr/>
            </a:pPr>
            <a:r>
              <a:rPr lang="en-US" sz="2000" kern="0" dirty="0">
                <a:solidFill>
                  <a:prstClr val="black"/>
                </a:solidFill>
                <a:latin typeface="Tahoma" charset="0"/>
              </a:rPr>
              <a:t>Involves phage that display anti-sperm antibodies, bacteria expressing these antibodies, potentially bacteria producing sperm </a:t>
            </a:r>
            <a:r>
              <a:rPr lang="en-US" sz="2000" kern="0" dirty="0" err="1">
                <a:solidFill>
                  <a:prstClr val="black"/>
                </a:solidFill>
                <a:latin typeface="Tahoma" charset="0"/>
              </a:rPr>
              <a:t>epitopes</a:t>
            </a:r>
            <a:r>
              <a:rPr lang="en-US" sz="2000" kern="0" dirty="0">
                <a:solidFill>
                  <a:prstClr val="black"/>
                </a:solidFill>
                <a:latin typeface="Tahoma" charset="0"/>
              </a:rPr>
              <a:t> as fusion proteins</a:t>
            </a:r>
          </a:p>
        </p:txBody>
      </p:sp>
    </p:spTree>
    <p:extLst>
      <p:ext uri="{BB962C8B-B14F-4D97-AF65-F5344CB8AC3E}">
        <p14:creationId xmlns:p14="http://schemas.microsoft.com/office/powerpoint/2010/main" val="23893817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4"/>
          <p:cNvSpPr>
            <a:spLocks noChangeArrowheads="1"/>
          </p:cNvSpPr>
          <p:nvPr/>
        </p:nvSpPr>
        <p:spPr bwMode="auto">
          <a:xfrm>
            <a:off x="2286000" y="533401"/>
            <a:ext cx="7924800" cy="526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buFontTx/>
              <a:buAutoNum type="arabicParenR"/>
            </a:pPr>
            <a:r>
              <a:rPr lang="en-US" sz="2400">
                <a:solidFill>
                  <a:prstClr val="black"/>
                </a:solidFill>
                <a:latin typeface="Calibri" panose="020F0502020204030204" pitchFamily="34" charset="0"/>
              </a:rPr>
              <a:t>A student on an iGEM team made a basic part out of Shiga toxin from Enterohemorrhagic </a:t>
            </a:r>
            <a:r>
              <a:rPr lang="en-US" sz="2400" i="1">
                <a:solidFill>
                  <a:prstClr val="black"/>
                </a:solidFill>
                <a:latin typeface="Calibri" panose="020F0502020204030204" pitchFamily="34" charset="0"/>
              </a:rPr>
              <a:t>E. coli </a:t>
            </a:r>
            <a:r>
              <a:rPr lang="en-US" sz="2400">
                <a:solidFill>
                  <a:prstClr val="black"/>
                </a:solidFill>
                <a:latin typeface="Calibri" panose="020F0502020204030204" pitchFamily="34" charset="0"/>
              </a:rPr>
              <a:t>as a cancer-killing device component and sent it into the Registry.  Do you see any problems with that?</a:t>
            </a:r>
          </a:p>
          <a:p>
            <a:pPr fontAlgn="base">
              <a:spcBef>
                <a:spcPct val="0"/>
              </a:spcBef>
              <a:spcAft>
                <a:spcPct val="0"/>
              </a:spcAft>
              <a:buFontTx/>
              <a:buAutoNum type="arabicParenR"/>
            </a:pPr>
            <a:r>
              <a:rPr lang="en-US" sz="2400">
                <a:solidFill>
                  <a:prstClr val="black"/>
                </a:solidFill>
                <a:latin typeface="Calibri" panose="020F0502020204030204" pitchFamily="34" charset="0"/>
              </a:rPr>
              <a:t>Some researchers have developed an anti-sperm vaccine…</a:t>
            </a:r>
          </a:p>
          <a:p>
            <a:pPr fontAlgn="base">
              <a:spcBef>
                <a:spcPct val="0"/>
              </a:spcBef>
              <a:spcAft>
                <a:spcPct val="0"/>
              </a:spcAft>
              <a:buFontTx/>
              <a:buAutoNum type="arabicParenR"/>
            </a:pPr>
            <a:endParaRPr lang="en-US" sz="2400">
              <a:solidFill>
                <a:prstClr val="black"/>
              </a:solidFill>
              <a:latin typeface="Calibri" panose="020F0502020204030204" pitchFamily="34" charset="0"/>
            </a:endParaRPr>
          </a:p>
          <a:p>
            <a:pPr fontAlgn="base">
              <a:spcBef>
                <a:spcPct val="0"/>
              </a:spcBef>
              <a:spcAft>
                <a:spcPct val="0"/>
              </a:spcAft>
              <a:buFontTx/>
              <a:buAutoNum type="arabicParenR"/>
            </a:pPr>
            <a:r>
              <a:rPr lang="en-US" sz="2400">
                <a:solidFill>
                  <a:prstClr val="black"/>
                </a:solidFill>
                <a:latin typeface="Calibri" panose="020F0502020204030204" pitchFamily="34" charset="0"/>
              </a:rPr>
              <a:t>A stem cell researcher has developed a strategy to take fibroblasts from a patient, analyze the transcriptome of the cells with omics tools, and then customize a synthetic biology-derived cell therapy for heart regeneration after heart attack.  Since the cells are not derived from embryos, the usual ethical/moral questions regarding the therapy are not a concern, but are there other issues for such a therapy?</a:t>
            </a:r>
          </a:p>
        </p:txBody>
      </p:sp>
    </p:spTree>
    <p:extLst>
      <p:ext uri="{BB962C8B-B14F-4D97-AF65-F5344CB8AC3E}">
        <p14:creationId xmlns:p14="http://schemas.microsoft.com/office/powerpoint/2010/main" val="30089173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extBox 4"/>
          <p:cNvSpPr txBox="1">
            <a:spLocks noChangeArrowheads="1"/>
          </p:cNvSpPr>
          <p:nvPr/>
        </p:nvSpPr>
        <p:spPr bwMode="auto">
          <a:xfrm>
            <a:off x="1828800" y="130176"/>
            <a:ext cx="86106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4000" dirty="0" smtClean="0">
                <a:solidFill>
                  <a:prstClr val="black"/>
                </a:solidFill>
                <a:latin typeface="Rockwell Extra Bold" panose="02060903040505020403" pitchFamily="18" charset="0"/>
              </a:rPr>
              <a:t>Known and Unknown Risks</a:t>
            </a:r>
            <a:endParaRPr lang="en-US" sz="3600" dirty="0">
              <a:solidFill>
                <a:prstClr val="black"/>
              </a:solidFill>
              <a:latin typeface="Rockwell Extra Bold" panose="02060903040505020403" pitchFamily="18" charset="0"/>
            </a:endParaRPr>
          </a:p>
        </p:txBody>
      </p:sp>
      <p:sp>
        <p:nvSpPr>
          <p:cNvPr id="4" name="Rectangle 3"/>
          <p:cNvSpPr/>
          <p:nvPr/>
        </p:nvSpPr>
        <p:spPr>
          <a:xfrm>
            <a:off x="2770092" y="1674202"/>
            <a:ext cx="8919883" cy="2339102"/>
          </a:xfrm>
          <a:prstGeom prst="rect">
            <a:avLst/>
          </a:prstGeom>
        </p:spPr>
        <p:txBody>
          <a:bodyPr wrap="square">
            <a:spAutoFit/>
          </a:bodyPr>
          <a:lstStyle/>
          <a:p>
            <a:endParaRPr lang="en-US" sz="2000" dirty="0" smtClean="0"/>
          </a:p>
          <a:p>
            <a:r>
              <a:rPr lang="en-US" sz="2000" dirty="0" smtClean="0"/>
              <a:t>“There are known </a:t>
            </a:r>
            <a:r>
              <a:rPr lang="en-US" sz="2000" dirty="0" err="1" smtClean="0"/>
              <a:t>knowns</a:t>
            </a:r>
            <a:r>
              <a:rPr lang="en-US" sz="2000" dirty="0" smtClean="0"/>
              <a:t>; </a:t>
            </a:r>
            <a:r>
              <a:rPr lang="en-US" sz="2000" dirty="0" smtClean="0">
                <a:solidFill>
                  <a:schemeClr val="accent5">
                    <a:lumMod val="75000"/>
                  </a:schemeClr>
                </a:solidFill>
              </a:rPr>
              <a:t>there are things we know we know</a:t>
            </a:r>
            <a:r>
              <a:rPr lang="en-US" sz="2000" dirty="0" smtClean="0"/>
              <a:t>.</a:t>
            </a:r>
          </a:p>
          <a:p>
            <a:r>
              <a:rPr lang="en-US" sz="2000" dirty="0" smtClean="0"/>
              <a:t>We also know there are known unknowns; that is to say, </a:t>
            </a:r>
            <a:r>
              <a:rPr lang="en-US" sz="2000" dirty="0" smtClean="0">
                <a:solidFill>
                  <a:schemeClr val="accent5">
                    <a:lumMod val="75000"/>
                  </a:schemeClr>
                </a:solidFill>
              </a:rPr>
              <a:t>we know there are some things we do not know</a:t>
            </a:r>
            <a:r>
              <a:rPr lang="en-US" sz="2000" dirty="0" smtClean="0"/>
              <a:t>.</a:t>
            </a:r>
          </a:p>
          <a:p>
            <a:r>
              <a:rPr lang="en-US" sz="2000" dirty="0" smtClean="0"/>
              <a:t>But </a:t>
            </a:r>
            <a:r>
              <a:rPr lang="en-US" sz="2000" dirty="0" smtClean="0">
                <a:solidFill>
                  <a:schemeClr val="accent5">
                    <a:lumMod val="75000"/>
                  </a:schemeClr>
                </a:solidFill>
              </a:rPr>
              <a:t>there are also unknown unknowns </a:t>
            </a:r>
            <a:r>
              <a:rPr lang="en-US" sz="2000" dirty="0" smtClean="0"/>
              <a:t>– the ones we don’t know we don’t know.”</a:t>
            </a:r>
          </a:p>
          <a:p>
            <a:endParaRPr lang="en-US" dirty="0" smtClean="0"/>
          </a:p>
          <a:p>
            <a:pPr algn="r"/>
            <a:r>
              <a:rPr lang="en-US" sz="1400" dirty="0" smtClean="0"/>
              <a:t>—United States Secretary of Defense, Donald Rumsfeld</a:t>
            </a:r>
          </a:p>
          <a:p>
            <a:pPr algn="r"/>
            <a:r>
              <a:rPr lang="en-US" sz="1400" dirty="0" smtClean="0"/>
              <a:t>http://en.wikipedia.org/wiki/There_are_known_knowns</a:t>
            </a:r>
            <a:endParaRPr lang="en-US" sz="1400" dirty="0"/>
          </a:p>
        </p:txBody>
      </p:sp>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934023">
            <a:off x="1910758" y="2411871"/>
            <a:ext cx="1041503" cy="4391492"/>
          </a:xfrm>
          <a:prstGeom prst="rect">
            <a:avLst/>
          </a:prstGeom>
        </p:spPr>
      </p:pic>
      <p:sp>
        <p:nvSpPr>
          <p:cNvPr id="6" name="Rectangle 3"/>
          <p:cNvSpPr>
            <a:spLocks noChangeArrowheads="1"/>
          </p:cNvSpPr>
          <p:nvPr/>
        </p:nvSpPr>
        <p:spPr bwMode="auto">
          <a:xfrm>
            <a:off x="5706033" y="4483792"/>
            <a:ext cx="335280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eaLnBrk="0" hangingPunct="0">
              <a:defRPr>
                <a:solidFill>
                  <a:schemeClr val="tx1"/>
                </a:solidFill>
                <a:latin typeface="Arial" panose="020B0604020202020204" pitchFamily="34" charset="0"/>
                <a:cs typeface="Arial" panose="020B0604020202020204" pitchFamily="34" charset="0"/>
              </a:defRPr>
            </a:lvl1pPr>
            <a:lvl2pPr marL="914400" indent="-45720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buFont typeface="Wingdings" panose="05000000000000000000" pitchFamily="2" charset="2"/>
              <a:buChar char="§"/>
            </a:pPr>
            <a:r>
              <a:rPr lang="en-US" sz="3200" dirty="0" smtClean="0">
                <a:solidFill>
                  <a:schemeClr val="accent5">
                    <a:lumMod val="75000"/>
                  </a:schemeClr>
                </a:solidFill>
                <a:latin typeface="Calibri" panose="020F0502020204030204" pitchFamily="34" charset="0"/>
              </a:rPr>
              <a:t>Known risks</a:t>
            </a:r>
          </a:p>
          <a:p>
            <a:pPr fontAlgn="base">
              <a:spcBef>
                <a:spcPct val="0"/>
              </a:spcBef>
              <a:spcAft>
                <a:spcPct val="0"/>
              </a:spcAft>
              <a:buFont typeface="Wingdings" panose="05000000000000000000" pitchFamily="2" charset="2"/>
              <a:buChar char="§"/>
            </a:pPr>
            <a:r>
              <a:rPr lang="en-US" sz="3200" dirty="0" smtClean="0">
                <a:solidFill>
                  <a:schemeClr val="accent5">
                    <a:lumMod val="75000"/>
                  </a:schemeClr>
                </a:solidFill>
                <a:latin typeface="Calibri" panose="020F0502020204030204" pitchFamily="34" charset="0"/>
              </a:rPr>
              <a:t>Fuzzy risks</a:t>
            </a:r>
          </a:p>
          <a:p>
            <a:pPr fontAlgn="base">
              <a:spcBef>
                <a:spcPct val="0"/>
              </a:spcBef>
              <a:spcAft>
                <a:spcPct val="0"/>
              </a:spcAft>
              <a:buFont typeface="Wingdings" panose="05000000000000000000" pitchFamily="2" charset="2"/>
              <a:buChar char="§"/>
            </a:pPr>
            <a:r>
              <a:rPr lang="en-US" sz="3200" dirty="0" smtClean="0">
                <a:solidFill>
                  <a:schemeClr val="accent5">
                    <a:lumMod val="75000"/>
                  </a:schemeClr>
                </a:solidFill>
                <a:latin typeface="Calibri" panose="020F0502020204030204" pitchFamily="34" charset="0"/>
              </a:rPr>
              <a:t>Unknown risks</a:t>
            </a:r>
            <a:endParaRPr lang="en-US" sz="3200" dirty="0">
              <a:solidFill>
                <a:schemeClr val="accent5">
                  <a:lumMod val="75000"/>
                </a:schemeClr>
              </a:solidFill>
              <a:latin typeface="Calibri" panose="020F0502020204030204" pitchFamily="34" charset="0"/>
            </a:endParaRPr>
          </a:p>
        </p:txBody>
      </p:sp>
    </p:spTree>
    <p:custDataLst>
      <p:tags r:id="rId1"/>
    </p:custDataLst>
    <p:extLst>
      <p:ext uri="{BB962C8B-B14F-4D97-AF65-F5344CB8AC3E}">
        <p14:creationId xmlns:p14="http://schemas.microsoft.com/office/powerpoint/2010/main" val="1582921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4" name="Rectangle 3"/>
          <p:cNvSpPr/>
          <p:nvPr/>
        </p:nvSpPr>
        <p:spPr>
          <a:xfrm>
            <a:off x="2438400" y="2362201"/>
            <a:ext cx="7924800" cy="1446550"/>
          </a:xfrm>
          <a:prstGeom prst="rect">
            <a:avLst/>
          </a:prstGeom>
        </p:spPr>
        <p:txBody>
          <a:bodyPr wrap="square">
            <a:spAutoFit/>
          </a:bodyPr>
          <a:lstStyle/>
          <a:p>
            <a:pPr fontAlgn="base">
              <a:spcBef>
                <a:spcPct val="0"/>
              </a:spcBef>
              <a:spcAft>
                <a:spcPct val="0"/>
              </a:spcAft>
            </a:pPr>
            <a:r>
              <a:rPr lang="en-US" sz="4400" dirty="0" smtClean="0">
                <a:solidFill>
                  <a:schemeClr val="bg1"/>
                </a:solidFill>
                <a:latin typeface="Rockwell Extra Bold" pitchFamily="18" charset="0"/>
                <a:cs typeface="Arial" pitchFamily="34" charset="0"/>
              </a:rPr>
              <a:t>Traditional Biological Risk Assessment</a:t>
            </a:r>
            <a:endParaRPr lang="en-US" sz="4400" dirty="0">
              <a:solidFill>
                <a:schemeClr val="bg1"/>
              </a:solidFill>
              <a:latin typeface="Rockwell Extra Bold" pitchFamily="18" charset="0"/>
              <a:cs typeface="Arial" pitchFamily="34" charset="0"/>
            </a:endParaRPr>
          </a:p>
        </p:txBody>
      </p:sp>
      <p:sp>
        <p:nvSpPr>
          <p:cNvPr id="3" name="Rectangle 5"/>
          <p:cNvSpPr>
            <a:spLocks noChangeArrowheads="1"/>
          </p:cNvSpPr>
          <p:nvPr/>
        </p:nvSpPr>
        <p:spPr bwMode="auto">
          <a:xfrm>
            <a:off x="5934075" y="3893404"/>
            <a:ext cx="5905500" cy="1569660"/>
          </a:xfrm>
          <a:prstGeom prst="rect">
            <a:avLst/>
          </a:prstGeom>
          <a:noFill/>
          <a:ln w="9525">
            <a:noFill/>
            <a:miter lim="800000"/>
            <a:headEnd/>
            <a:tailEnd/>
          </a:ln>
        </p:spPr>
        <p:txBody>
          <a:bodyPr wrap="square">
            <a:spAutoFit/>
          </a:bodyPr>
          <a:lstStyle/>
          <a:p>
            <a:pPr fontAlgn="base">
              <a:spcBef>
                <a:spcPct val="0"/>
              </a:spcBef>
              <a:spcAft>
                <a:spcPct val="0"/>
              </a:spcAft>
            </a:pPr>
            <a:r>
              <a:rPr lang="en-US" sz="2400" dirty="0" smtClean="0">
                <a:solidFill>
                  <a:schemeClr val="bg1"/>
                </a:solidFill>
                <a:cs typeface="Arial" charset="0"/>
              </a:rPr>
              <a:t>Regulations and Administrative Controls</a:t>
            </a:r>
          </a:p>
          <a:p>
            <a:pPr fontAlgn="base">
              <a:spcBef>
                <a:spcPct val="0"/>
              </a:spcBef>
              <a:spcAft>
                <a:spcPct val="0"/>
              </a:spcAft>
            </a:pPr>
            <a:r>
              <a:rPr lang="en-US" sz="2400" dirty="0" smtClean="0">
                <a:solidFill>
                  <a:schemeClr val="bg1"/>
                </a:solidFill>
                <a:cs typeface="Arial" charset="0"/>
              </a:rPr>
              <a:t>Risk Groups and Biosafety Levels</a:t>
            </a:r>
          </a:p>
          <a:p>
            <a:pPr fontAlgn="base">
              <a:spcBef>
                <a:spcPct val="0"/>
              </a:spcBef>
              <a:spcAft>
                <a:spcPct val="0"/>
              </a:spcAft>
            </a:pPr>
            <a:r>
              <a:rPr lang="en-US" sz="2400" dirty="0" smtClean="0">
                <a:solidFill>
                  <a:schemeClr val="bg1"/>
                </a:solidFill>
                <a:cs typeface="Arial" charset="0"/>
              </a:rPr>
              <a:t>Select Agents</a:t>
            </a:r>
          </a:p>
          <a:p>
            <a:pPr fontAlgn="base">
              <a:spcBef>
                <a:spcPct val="0"/>
              </a:spcBef>
              <a:spcAft>
                <a:spcPct val="0"/>
              </a:spcAft>
            </a:pPr>
            <a:r>
              <a:rPr lang="en-US" sz="2400" dirty="0" smtClean="0">
                <a:solidFill>
                  <a:schemeClr val="bg1"/>
                </a:solidFill>
                <a:cs typeface="Arial" charset="0"/>
              </a:rPr>
              <a:t>Dual-Use</a:t>
            </a:r>
            <a:endParaRPr lang="en-US" sz="2400" dirty="0">
              <a:solidFill>
                <a:schemeClr val="bg1"/>
              </a:solidFill>
              <a:cs typeface="Arial" charset="0"/>
            </a:endParaRPr>
          </a:p>
        </p:txBody>
      </p:sp>
    </p:spTree>
    <p:extLst>
      <p:ext uri="{BB962C8B-B14F-4D97-AF65-F5344CB8AC3E}">
        <p14:creationId xmlns:p14="http://schemas.microsoft.com/office/powerpoint/2010/main" val="3554793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Box 4"/>
          <p:cNvSpPr txBox="1">
            <a:spLocks noChangeArrowheads="1"/>
          </p:cNvSpPr>
          <p:nvPr/>
        </p:nvSpPr>
        <p:spPr bwMode="auto">
          <a:xfrm>
            <a:off x="1828800" y="130176"/>
            <a:ext cx="8610600" cy="184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4000">
                <a:latin typeface="Rockwell Extra Bold" panose="02060903040505020403" pitchFamily="18" charset="0"/>
              </a:rPr>
              <a:t>Regulated Research</a:t>
            </a:r>
          </a:p>
          <a:p>
            <a:r>
              <a:rPr lang="en-US">
                <a:latin typeface="Rockwell Extra Bold" panose="02060903040505020403" pitchFamily="18" charset="0"/>
              </a:rPr>
              <a:t>(Related to synthetic biology, NIH Guidelines)</a:t>
            </a:r>
          </a:p>
          <a:p>
            <a:pPr marL="0" lvl="1"/>
            <a:r>
              <a:rPr lang="en-US" sz="1400">
                <a:latin typeface="Calibri" panose="020F0502020204030204" pitchFamily="34" charset="0"/>
              </a:rPr>
              <a:t>http://oba.od.nih.gov/rdna/nih_guidelines_oba.html</a:t>
            </a:r>
          </a:p>
          <a:p>
            <a:endParaRPr lang="en-US" sz="3600">
              <a:latin typeface="Rockwell Extra Bold" panose="02060903040505020403" pitchFamily="18" charset="0"/>
            </a:endParaRPr>
          </a:p>
        </p:txBody>
      </p:sp>
      <p:sp>
        <p:nvSpPr>
          <p:cNvPr id="5" name="Rectangle 4"/>
          <p:cNvSpPr/>
          <p:nvPr/>
        </p:nvSpPr>
        <p:spPr>
          <a:xfrm>
            <a:off x="1981200" y="1460500"/>
            <a:ext cx="8382000" cy="5016500"/>
          </a:xfrm>
          <a:prstGeom prst="rect">
            <a:avLst/>
          </a:prstGeom>
        </p:spPr>
        <p:txBody>
          <a:bodyPr>
            <a:spAutoFit/>
          </a:bodyPr>
          <a:lstStyle/>
          <a:p>
            <a:pPr marL="457200" indent="-457200" eaLnBrk="0" hangingPunct="0">
              <a:buFont typeface="Wingdings" pitchFamily="2" charset="2"/>
              <a:buChar char="§"/>
              <a:defRPr/>
            </a:pPr>
            <a:r>
              <a:rPr lang="en-US" sz="3200" dirty="0">
                <a:solidFill>
                  <a:schemeClr val="accent1">
                    <a:lumMod val="75000"/>
                  </a:schemeClr>
                </a:solidFill>
                <a:latin typeface="Calibri" pitchFamily="34" charset="0"/>
              </a:rPr>
              <a:t>Biohazards</a:t>
            </a:r>
          </a:p>
          <a:p>
            <a:pPr marL="914400" lvl="1" indent="-457200" eaLnBrk="0" hangingPunct="0">
              <a:buFont typeface="Wingdings" pitchFamily="2" charset="2"/>
              <a:buChar char="§"/>
              <a:defRPr/>
            </a:pPr>
            <a:r>
              <a:rPr lang="en-US" sz="2400" dirty="0">
                <a:latin typeface="Calibri" pitchFamily="34" charset="0"/>
              </a:rPr>
              <a:t>Environmental Health and Safety (EH&amp;S) / Committee for Laboratory &amp; Environmental </a:t>
            </a:r>
            <a:r>
              <a:rPr lang="en-US" sz="2400" dirty="0" err="1">
                <a:latin typeface="Calibri" pitchFamily="34" charset="0"/>
              </a:rPr>
              <a:t>Biosafety</a:t>
            </a:r>
            <a:r>
              <a:rPr lang="en-US" sz="2400" dirty="0">
                <a:latin typeface="Calibri" pitchFamily="34" charset="0"/>
              </a:rPr>
              <a:t> (CLEB)</a:t>
            </a:r>
          </a:p>
          <a:p>
            <a:pPr marL="914400" lvl="1" indent="-457200" eaLnBrk="0" hangingPunct="0">
              <a:defRPr/>
            </a:pPr>
            <a:r>
              <a:rPr lang="en-US" sz="2400" dirty="0">
                <a:latin typeface="Calibri" pitchFamily="34" charset="0"/>
              </a:rPr>
              <a:t>	</a:t>
            </a:r>
          </a:p>
          <a:p>
            <a:pPr marL="457200" indent="-457200" eaLnBrk="0" hangingPunct="0">
              <a:buFont typeface="Wingdings" pitchFamily="2" charset="2"/>
              <a:buChar char="§"/>
              <a:defRPr/>
            </a:pPr>
            <a:r>
              <a:rPr lang="en-US" sz="3200" dirty="0">
                <a:latin typeface="Calibri" pitchFamily="34" charset="0"/>
              </a:rPr>
              <a:t>Animal experiments</a:t>
            </a:r>
          </a:p>
          <a:p>
            <a:pPr marL="914400" lvl="1" indent="-457200" eaLnBrk="0" hangingPunct="0">
              <a:buFont typeface="Wingdings" pitchFamily="2" charset="2"/>
              <a:buChar char="§"/>
              <a:defRPr/>
            </a:pPr>
            <a:r>
              <a:rPr lang="en-US" sz="2400" dirty="0">
                <a:latin typeface="Calibri" pitchFamily="34" charset="0"/>
              </a:rPr>
              <a:t>Animal Care and Use Committee (ACUC)</a:t>
            </a:r>
          </a:p>
          <a:p>
            <a:pPr marL="914400" lvl="1" indent="-457200" eaLnBrk="0" hangingPunct="0">
              <a:buFont typeface="Wingdings" pitchFamily="2" charset="2"/>
              <a:buChar char="§"/>
              <a:defRPr/>
            </a:pPr>
            <a:endParaRPr lang="en-US" sz="2400" dirty="0">
              <a:latin typeface="Calibri" pitchFamily="34" charset="0"/>
            </a:endParaRPr>
          </a:p>
          <a:p>
            <a:pPr marL="457200" indent="-457200" eaLnBrk="0" hangingPunct="0">
              <a:buFont typeface="Wingdings" pitchFamily="2" charset="2"/>
              <a:buChar char="§"/>
              <a:defRPr/>
            </a:pPr>
            <a:r>
              <a:rPr lang="en-US" sz="3200" dirty="0">
                <a:latin typeface="Calibri" pitchFamily="34" charset="0"/>
              </a:rPr>
              <a:t>Radiation work / Lasers / Chemicals</a:t>
            </a:r>
          </a:p>
          <a:p>
            <a:pPr marL="914400" lvl="1" indent="-457200" eaLnBrk="0" hangingPunct="0">
              <a:buFont typeface="Wingdings" pitchFamily="2" charset="2"/>
              <a:buChar char="§"/>
              <a:defRPr/>
            </a:pPr>
            <a:r>
              <a:rPr lang="en-US" sz="2400" dirty="0">
                <a:latin typeface="Calibri" pitchFamily="34" charset="0"/>
              </a:rPr>
              <a:t>Environmental Health and Safety (EH&amp;S)</a:t>
            </a:r>
          </a:p>
          <a:p>
            <a:pPr marL="914400" lvl="1" indent="-457200" eaLnBrk="0" hangingPunct="0">
              <a:buFont typeface="Wingdings" pitchFamily="2" charset="2"/>
              <a:buChar char="§"/>
              <a:defRPr/>
            </a:pPr>
            <a:endParaRPr lang="en-US" sz="2400" dirty="0">
              <a:latin typeface="Calibri" pitchFamily="34" charset="0"/>
            </a:endParaRPr>
          </a:p>
          <a:p>
            <a:pPr marL="457200" indent="-457200" eaLnBrk="0" hangingPunct="0">
              <a:buFont typeface="Wingdings" pitchFamily="2" charset="2"/>
              <a:buChar char="§"/>
              <a:defRPr/>
            </a:pPr>
            <a:r>
              <a:rPr lang="en-US" sz="3200" dirty="0">
                <a:latin typeface="Calibri" pitchFamily="34" charset="0"/>
              </a:rPr>
              <a:t>Human stem cells</a:t>
            </a:r>
          </a:p>
          <a:p>
            <a:pPr marL="914400" lvl="1" indent="-457200" eaLnBrk="0" hangingPunct="0">
              <a:buFont typeface="Wingdings" pitchFamily="2" charset="2"/>
              <a:buChar char="§"/>
              <a:defRPr/>
            </a:pPr>
            <a:r>
              <a:rPr lang="en-US" sz="2400" dirty="0">
                <a:latin typeface="Calibri" pitchFamily="34" charset="0"/>
              </a:rPr>
              <a:t>Cell Research Oversight Committee (SCRO)</a:t>
            </a:r>
          </a:p>
        </p:txBody>
      </p:sp>
    </p:spTree>
    <p:custDataLst>
      <p:tags r:id="rId1"/>
    </p:custDataLst>
    <p:extLst>
      <p:ext uri="{BB962C8B-B14F-4D97-AF65-F5344CB8AC3E}">
        <p14:creationId xmlns:p14="http://schemas.microsoft.com/office/powerpoint/2010/main" val="30387091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Box 4"/>
          <p:cNvSpPr txBox="1">
            <a:spLocks noChangeArrowheads="1"/>
          </p:cNvSpPr>
          <p:nvPr/>
        </p:nvSpPr>
        <p:spPr bwMode="auto">
          <a:xfrm>
            <a:off x="1524000" y="1349376"/>
            <a:ext cx="91440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sz="4000">
                <a:latin typeface="Rockwell Extra Bold" panose="02060903040505020403" pitchFamily="18" charset="0"/>
              </a:rPr>
              <a:t>Elements of Biosafety</a:t>
            </a:r>
          </a:p>
        </p:txBody>
      </p:sp>
      <p:pic>
        <p:nvPicPr>
          <p:cNvPr id="4099" name="Picture 4" descr="C:\Users\JCAnderson\Documents\Courses\SynBio Bootcamp\_Human Practices Day\biohaz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8401" y="2590800"/>
            <a:ext cx="3825875"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00" name="TextBox 5"/>
          <p:cNvSpPr txBox="1">
            <a:spLocks noChangeArrowheads="1"/>
          </p:cNvSpPr>
          <p:nvPr/>
        </p:nvSpPr>
        <p:spPr bwMode="auto">
          <a:xfrm flipH="1">
            <a:off x="1981200" y="3048001"/>
            <a:ext cx="41148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sz="3600" dirty="0" smtClean="0">
                <a:latin typeface="Calibri" panose="020F0502020204030204" pitchFamily="34" charset="0"/>
              </a:rPr>
              <a:t>Risk </a:t>
            </a:r>
            <a:r>
              <a:rPr lang="en-US" sz="3600" dirty="0">
                <a:latin typeface="Calibri" panose="020F0502020204030204" pitchFamily="34" charset="0"/>
              </a:rPr>
              <a:t>Groups</a:t>
            </a:r>
          </a:p>
          <a:p>
            <a:r>
              <a:rPr lang="en-US" sz="3600" dirty="0">
                <a:latin typeface="Calibri" panose="020F0502020204030204" pitchFamily="34" charset="0"/>
              </a:rPr>
              <a:t>Biosafety Levels</a:t>
            </a:r>
          </a:p>
          <a:p>
            <a:r>
              <a:rPr lang="en-US" sz="3600" dirty="0">
                <a:latin typeface="Calibri" panose="020F0502020204030204" pitchFamily="34" charset="0"/>
              </a:rPr>
              <a:t>Select Agents</a:t>
            </a:r>
          </a:p>
          <a:p>
            <a:r>
              <a:rPr lang="en-US" sz="3600" dirty="0">
                <a:latin typeface="Calibri" panose="020F0502020204030204" pitchFamily="34" charset="0"/>
              </a:rPr>
              <a:t>Regulation</a:t>
            </a:r>
          </a:p>
        </p:txBody>
      </p:sp>
    </p:spTree>
    <p:extLst>
      <p:ext uri="{BB962C8B-B14F-4D97-AF65-F5344CB8AC3E}">
        <p14:creationId xmlns:p14="http://schemas.microsoft.com/office/powerpoint/2010/main" val="37209025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extBox 4"/>
          <p:cNvSpPr txBox="1">
            <a:spLocks noChangeArrowheads="1"/>
          </p:cNvSpPr>
          <p:nvPr/>
        </p:nvSpPr>
        <p:spPr bwMode="auto">
          <a:xfrm>
            <a:off x="1828800" y="130176"/>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4000">
                <a:latin typeface="Rockwell Extra Bold" panose="02060903040505020403" pitchFamily="18" charset="0"/>
              </a:rPr>
              <a:t>Biohazardous Agents</a:t>
            </a:r>
          </a:p>
        </p:txBody>
      </p:sp>
      <p:sp>
        <p:nvSpPr>
          <p:cNvPr id="6" name="Rectangle 3"/>
          <p:cNvSpPr txBox="1">
            <a:spLocks noChangeArrowheads="1"/>
          </p:cNvSpPr>
          <p:nvPr/>
        </p:nvSpPr>
        <p:spPr bwMode="auto">
          <a:xfrm>
            <a:off x="2090738" y="1447800"/>
            <a:ext cx="8001000" cy="4572000"/>
          </a:xfrm>
          <a:prstGeom prst="rect">
            <a:avLst/>
          </a:prstGeom>
          <a:noFill/>
          <a:ln w="9525">
            <a:noFill/>
            <a:miter lim="800000"/>
            <a:headEnd/>
            <a:tailEnd/>
          </a:ln>
          <a:effectLst/>
        </p:spPr>
        <p:txBody>
          <a:bodyPr/>
          <a:lstStyle/>
          <a:p>
            <a:pPr marL="469900" indent="-469900">
              <a:spcBef>
                <a:spcPct val="20000"/>
              </a:spcBef>
              <a:buClr>
                <a:srgbClr val="CC0000"/>
              </a:buClr>
              <a:defRPr/>
            </a:pPr>
            <a:r>
              <a:rPr lang="en-US" sz="2400" dirty="0">
                <a:latin typeface="Calibri" pitchFamily="34" charset="0"/>
              </a:rPr>
              <a:t>	Infectious or pathogenic agents capable of causing disease in healthy humans, plants and animals such as:</a:t>
            </a:r>
          </a:p>
          <a:p>
            <a:pPr marL="469900" indent="-469900">
              <a:spcBef>
                <a:spcPct val="20000"/>
              </a:spcBef>
              <a:buClr>
                <a:srgbClr val="CC0000"/>
              </a:buClr>
              <a:defRPr/>
            </a:pPr>
            <a:endParaRPr lang="en-US" sz="2400" dirty="0">
              <a:latin typeface="Calibri" pitchFamily="34" charset="0"/>
            </a:endParaRPr>
          </a:p>
          <a:p>
            <a:pPr marL="1841500" lvl="3" indent="-469900">
              <a:spcBef>
                <a:spcPct val="20000"/>
              </a:spcBef>
              <a:buClr>
                <a:schemeClr val="tx2">
                  <a:lumMod val="20000"/>
                  <a:lumOff val="80000"/>
                </a:schemeClr>
              </a:buClr>
              <a:buFont typeface="Wingdings" pitchFamily="2" charset="2"/>
              <a:buChar char="o"/>
              <a:defRPr/>
            </a:pPr>
            <a:r>
              <a:rPr lang="en-US" sz="2400" dirty="0">
                <a:latin typeface="Calibri" pitchFamily="34" charset="0"/>
              </a:rPr>
              <a:t>Bacteria</a:t>
            </a:r>
          </a:p>
          <a:p>
            <a:pPr marL="1841500" lvl="3" indent="-469900">
              <a:spcBef>
                <a:spcPct val="20000"/>
              </a:spcBef>
              <a:buClr>
                <a:schemeClr val="tx2">
                  <a:lumMod val="20000"/>
                  <a:lumOff val="80000"/>
                </a:schemeClr>
              </a:buClr>
              <a:buFont typeface="Wingdings" pitchFamily="2" charset="2"/>
              <a:buChar char="o"/>
              <a:defRPr/>
            </a:pPr>
            <a:r>
              <a:rPr lang="en-US" sz="2400" dirty="0">
                <a:latin typeface="Calibri" pitchFamily="34" charset="0"/>
              </a:rPr>
              <a:t>Virus</a:t>
            </a:r>
          </a:p>
          <a:p>
            <a:pPr marL="1841500" lvl="3" indent="-469900">
              <a:spcBef>
                <a:spcPct val="20000"/>
              </a:spcBef>
              <a:buClr>
                <a:schemeClr val="tx2">
                  <a:lumMod val="20000"/>
                  <a:lumOff val="80000"/>
                </a:schemeClr>
              </a:buClr>
              <a:buFont typeface="Wingdings" pitchFamily="2" charset="2"/>
              <a:buChar char="o"/>
              <a:defRPr/>
            </a:pPr>
            <a:r>
              <a:rPr lang="en-US" sz="2400" dirty="0">
                <a:latin typeface="Calibri" pitchFamily="34" charset="0"/>
              </a:rPr>
              <a:t>Fungi</a:t>
            </a:r>
          </a:p>
          <a:p>
            <a:pPr marL="1841500" lvl="3" indent="-469900">
              <a:spcBef>
                <a:spcPct val="20000"/>
              </a:spcBef>
              <a:buClr>
                <a:schemeClr val="tx2">
                  <a:lumMod val="20000"/>
                  <a:lumOff val="80000"/>
                </a:schemeClr>
              </a:buClr>
              <a:buFont typeface="Wingdings" pitchFamily="2" charset="2"/>
              <a:buChar char="o"/>
              <a:defRPr/>
            </a:pPr>
            <a:r>
              <a:rPr lang="en-US" sz="2400" dirty="0" smtClean="0">
                <a:latin typeface="Calibri" pitchFamily="34" charset="0"/>
              </a:rPr>
              <a:t>Parasites (Ex. Ringworm)</a:t>
            </a:r>
            <a:endParaRPr lang="en-US" sz="2400" dirty="0">
              <a:latin typeface="Calibri" pitchFamily="34" charset="0"/>
            </a:endParaRPr>
          </a:p>
          <a:p>
            <a:pPr marL="1841500" lvl="3" indent="-469900">
              <a:spcBef>
                <a:spcPct val="20000"/>
              </a:spcBef>
              <a:buClr>
                <a:schemeClr val="tx2">
                  <a:lumMod val="20000"/>
                  <a:lumOff val="80000"/>
                </a:schemeClr>
              </a:buClr>
              <a:buFont typeface="Wingdings" pitchFamily="2" charset="2"/>
              <a:buChar char="o"/>
              <a:defRPr/>
            </a:pPr>
            <a:r>
              <a:rPr lang="en-US" sz="2400" dirty="0" err="1">
                <a:latin typeface="Calibri" pitchFamily="34" charset="0"/>
              </a:rPr>
              <a:t>Rickettsia</a:t>
            </a:r>
            <a:endParaRPr lang="en-US" sz="2400" dirty="0">
              <a:latin typeface="Calibri" pitchFamily="34" charset="0"/>
            </a:endParaRPr>
          </a:p>
          <a:p>
            <a:pPr marL="469900" indent="-469900">
              <a:spcBef>
                <a:spcPct val="20000"/>
              </a:spcBef>
              <a:buClr>
                <a:srgbClr val="CC0000"/>
              </a:buClr>
              <a:defRPr/>
            </a:pPr>
            <a:endParaRPr lang="en-US" sz="2400" dirty="0">
              <a:latin typeface="Calibri" pitchFamily="34" charset="0"/>
            </a:endParaRPr>
          </a:p>
          <a:p>
            <a:pPr marL="469900" indent="-469900">
              <a:spcBef>
                <a:spcPct val="20000"/>
              </a:spcBef>
              <a:buClr>
                <a:srgbClr val="CC0000"/>
              </a:buClr>
              <a:buFont typeface="Wingdings" pitchFamily="2" charset="2"/>
              <a:buChar char="o"/>
              <a:defRPr/>
            </a:pPr>
            <a:endParaRPr lang="en-US" sz="2400" dirty="0">
              <a:latin typeface="Calibri" pitchFamily="34" charset="0"/>
            </a:endParaRPr>
          </a:p>
        </p:txBody>
      </p:sp>
    </p:spTree>
    <p:extLst>
      <p:ext uri="{BB962C8B-B14F-4D97-AF65-F5344CB8AC3E}">
        <p14:creationId xmlns:p14="http://schemas.microsoft.com/office/powerpoint/2010/main" val="996038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extBox 4"/>
          <p:cNvSpPr txBox="1">
            <a:spLocks noChangeArrowheads="1"/>
          </p:cNvSpPr>
          <p:nvPr/>
        </p:nvSpPr>
        <p:spPr bwMode="auto">
          <a:xfrm>
            <a:off x="1828800" y="152401"/>
            <a:ext cx="8610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sz="4000">
                <a:latin typeface="Rockwell Extra Bold" panose="02060903040505020403" pitchFamily="18" charset="0"/>
              </a:rPr>
              <a:t>Assessment of Risk</a:t>
            </a:r>
          </a:p>
        </p:txBody>
      </p:sp>
      <p:sp>
        <p:nvSpPr>
          <p:cNvPr id="4" name="Rectangle 3"/>
          <p:cNvSpPr/>
          <p:nvPr/>
        </p:nvSpPr>
        <p:spPr>
          <a:xfrm>
            <a:off x="2286000" y="1524001"/>
            <a:ext cx="8001000" cy="4087813"/>
          </a:xfrm>
          <a:prstGeom prst="rect">
            <a:avLst/>
          </a:prstGeom>
        </p:spPr>
        <p:txBody>
          <a:bodyPr>
            <a:spAutoFit/>
          </a:bodyPr>
          <a:lstStyle/>
          <a:p>
            <a:pPr marL="469900" indent="-469900">
              <a:lnSpc>
                <a:spcPct val="80000"/>
              </a:lnSpc>
              <a:spcBef>
                <a:spcPct val="20000"/>
              </a:spcBef>
              <a:buClr>
                <a:schemeClr val="tx2">
                  <a:lumMod val="20000"/>
                  <a:lumOff val="80000"/>
                </a:schemeClr>
              </a:buClr>
              <a:defRPr/>
            </a:pPr>
            <a:r>
              <a:rPr lang="en-US" sz="2400" dirty="0">
                <a:latin typeface="Calibri" pitchFamily="34" charset="0"/>
              </a:rPr>
              <a:t>	Factors considered in determining the level of containment include the following information regarding the agent itself: </a:t>
            </a:r>
          </a:p>
          <a:p>
            <a:pPr marL="469900" indent="-469900">
              <a:lnSpc>
                <a:spcPct val="80000"/>
              </a:lnSpc>
              <a:spcBef>
                <a:spcPct val="20000"/>
              </a:spcBef>
              <a:buClr>
                <a:schemeClr val="tx2">
                  <a:lumMod val="20000"/>
                  <a:lumOff val="80000"/>
                </a:schemeClr>
              </a:buClr>
              <a:defRPr/>
            </a:pPr>
            <a:endParaRPr lang="en-US" sz="2400" dirty="0">
              <a:latin typeface="Calibri" pitchFamily="34" charset="0"/>
            </a:endParaRPr>
          </a:p>
          <a:p>
            <a:pPr marL="469900" indent="-469900">
              <a:lnSpc>
                <a:spcPct val="80000"/>
              </a:lnSpc>
              <a:spcBef>
                <a:spcPct val="20000"/>
              </a:spcBef>
              <a:buClr>
                <a:schemeClr val="tx2">
                  <a:lumMod val="20000"/>
                  <a:lumOff val="80000"/>
                </a:schemeClr>
              </a:buClr>
              <a:buFont typeface="Wingdings" pitchFamily="2" charset="2"/>
              <a:buChar char="o"/>
              <a:defRPr/>
            </a:pPr>
            <a:r>
              <a:rPr lang="en-US" sz="2400" dirty="0">
                <a:latin typeface="Calibri" pitchFamily="34" charset="0"/>
              </a:rPr>
              <a:t>Virulence/pathogenicity/infectious </a:t>
            </a:r>
            <a:r>
              <a:rPr lang="en-US" sz="2400" dirty="0" smtClean="0">
                <a:latin typeface="Calibri" pitchFamily="34" charset="0"/>
              </a:rPr>
              <a:t>dose (ex. </a:t>
            </a:r>
            <a:r>
              <a:rPr lang="en-US" sz="2400" i="1" dirty="0" err="1" smtClean="0">
                <a:latin typeface="Calibri" pitchFamily="34" charset="0"/>
              </a:rPr>
              <a:t>Shigella</a:t>
            </a:r>
            <a:r>
              <a:rPr lang="en-US" sz="2400" dirty="0" smtClean="0">
                <a:latin typeface="Calibri" pitchFamily="34" charset="0"/>
              </a:rPr>
              <a:t>)</a:t>
            </a:r>
            <a:endParaRPr lang="en-US" sz="2400" dirty="0">
              <a:latin typeface="Calibri" pitchFamily="34" charset="0"/>
            </a:endParaRPr>
          </a:p>
          <a:p>
            <a:pPr marL="469900" indent="-469900">
              <a:lnSpc>
                <a:spcPct val="80000"/>
              </a:lnSpc>
              <a:spcBef>
                <a:spcPct val="20000"/>
              </a:spcBef>
              <a:buClr>
                <a:schemeClr val="tx2">
                  <a:lumMod val="20000"/>
                  <a:lumOff val="80000"/>
                </a:schemeClr>
              </a:buClr>
              <a:buFont typeface="Wingdings" pitchFamily="2" charset="2"/>
              <a:buChar char="o"/>
              <a:defRPr/>
            </a:pPr>
            <a:r>
              <a:rPr lang="en-US" sz="2400" dirty="0">
                <a:latin typeface="Calibri" pitchFamily="34" charset="0"/>
              </a:rPr>
              <a:t>Environmental </a:t>
            </a:r>
            <a:r>
              <a:rPr lang="en-US" sz="2400" dirty="0" smtClean="0">
                <a:latin typeface="Calibri" pitchFamily="34" charset="0"/>
              </a:rPr>
              <a:t>stability (ex. spores)</a:t>
            </a:r>
            <a:endParaRPr lang="en-US" sz="2400" dirty="0">
              <a:latin typeface="Calibri" pitchFamily="34" charset="0"/>
            </a:endParaRPr>
          </a:p>
          <a:p>
            <a:pPr marL="469900" indent="-469900">
              <a:lnSpc>
                <a:spcPct val="80000"/>
              </a:lnSpc>
              <a:spcBef>
                <a:spcPct val="20000"/>
              </a:spcBef>
              <a:buClr>
                <a:schemeClr val="tx2">
                  <a:lumMod val="20000"/>
                  <a:lumOff val="80000"/>
                </a:schemeClr>
              </a:buClr>
              <a:buFont typeface="Wingdings" pitchFamily="2" charset="2"/>
              <a:buChar char="o"/>
              <a:defRPr/>
            </a:pPr>
            <a:r>
              <a:rPr lang="en-US" sz="2400" dirty="0">
                <a:latin typeface="Calibri" pitchFamily="34" charset="0"/>
              </a:rPr>
              <a:t>Route of spread, </a:t>
            </a:r>
            <a:r>
              <a:rPr lang="en-US" sz="2400" dirty="0" smtClean="0">
                <a:latin typeface="Calibri" pitchFamily="34" charset="0"/>
              </a:rPr>
              <a:t>communicability (ex. flu)</a:t>
            </a:r>
            <a:endParaRPr lang="en-US" sz="2400" dirty="0">
              <a:latin typeface="Calibri" pitchFamily="34" charset="0"/>
            </a:endParaRPr>
          </a:p>
          <a:p>
            <a:pPr marL="469900" indent="-469900">
              <a:lnSpc>
                <a:spcPct val="80000"/>
              </a:lnSpc>
              <a:spcBef>
                <a:spcPct val="20000"/>
              </a:spcBef>
              <a:buClr>
                <a:schemeClr val="tx2">
                  <a:lumMod val="20000"/>
                  <a:lumOff val="80000"/>
                </a:schemeClr>
              </a:buClr>
              <a:buFont typeface="Wingdings" pitchFamily="2" charset="2"/>
              <a:buChar char="o"/>
              <a:defRPr/>
            </a:pPr>
            <a:r>
              <a:rPr lang="en-US" sz="2400" dirty="0">
                <a:latin typeface="Calibri" pitchFamily="34" charset="0"/>
              </a:rPr>
              <a:t>Quantity/concentration/volume </a:t>
            </a:r>
            <a:r>
              <a:rPr lang="en-US" sz="2400" dirty="0" smtClean="0">
                <a:latin typeface="Calibri" pitchFamily="34" charset="0"/>
              </a:rPr>
              <a:t>used (ex. bioreactor)</a:t>
            </a:r>
            <a:endParaRPr lang="en-US" sz="2400" dirty="0">
              <a:latin typeface="Calibri" pitchFamily="34" charset="0"/>
            </a:endParaRPr>
          </a:p>
          <a:p>
            <a:pPr marL="469900" indent="-469900">
              <a:lnSpc>
                <a:spcPct val="80000"/>
              </a:lnSpc>
              <a:spcBef>
                <a:spcPct val="20000"/>
              </a:spcBef>
              <a:buClr>
                <a:schemeClr val="tx2">
                  <a:lumMod val="20000"/>
                  <a:lumOff val="80000"/>
                </a:schemeClr>
              </a:buClr>
              <a:buFont typeface="Wingdings" pitchFamily="2" charset="2"/>
              <a:buChar char="o"/>
              <a:defRPr/>
            </a:pPr>
            <a:r>
              <a:rPr lang="en-US" sz="2400" dirty="0">
                <a:latin typeface="Calibri" pitchFamily="34" charset="0"/>
              </a:rPr>
              <a:t>Vaccine/Treatment </a:t>
            </a:r>
            <a:r>
              <a:rPr lang="en-US" sz="2400" dirty="0" smtClean="0">
                <a:latin typeface="Calibri" pitchFamily="34" charset="0"/>
              </a:rPr>
              <a:t>availability (ex. </a:t>
            </a:r>
            <a:r>
              <a:rPr lang="en-US" sz="2400" dirty="0" err="1" smtClean="0">
                <a:latin typeface="Calibri" pitchFamily="34" charset="0"/>
              </a:rPr>
              <a:t>Hep</a:t>
            </a:r>
            <a:r>
              <a:rPr lang="en-US" sz="2400" dirty="0" smtClean="0">
                <a:latin typeface="Calibri" pitchFamily="34" charset="0"/>
              </a:rPr>
              <a:t> B)</a:t>
            </a:r>
            <a:endParaRPr lang="en-US" sz="2400" dirty="0">
              <a:latin typeface="Calibri" pitchFamily="34" charset="0"/>
            </a:endParaRPr>
          </a:p>
          <a:p>
            <a:pPr marL="469900" indent="-469900">
              <a:lnSpc>
                <a:spcPct val="80000"/>
              </a:lnSpc>
              <a:spcBef>
                <a:spcPct val="20000"/>
              </a:spcBef>
              <a:buClr>
                <a:schemeClr val="tx2">
                  <a:lumMod val="20000"/>
                  <a:lumOff val="80000"/>
                </a:schemeClr>
              </a:buClr>
              <a:buFont typeface="Wingdings" pitchFamily="2" charset="2"/>
              <a:buChar char="o"/>
              <a:defRPr/>
            </a:pPr>
            <a:r>
              <a:rPr lang="en-US" sz="2400" dirty="0" err="1" smtClean="0">
                <a:latin typeface="Calibri" pitchFamily="34" charset="0"/>
              </a:rPr>
              <a:t>Allergenicity</a:t>
            </a:r>
            <a:r>
              <a:rPr lang="en-US" sz="2400" dirty="0">
                <a:latin typeface="Calibri" pitchFamily="34" charset="0"/>
              </a:rPr>
              <a:t> </a:t>
            </a:r>
            <a:r>
              <a:rPr lang="en-US" sz="2400" dirty="0" smtClean="0">
                <a:latin typeface="Calibri" pitchFamily="34" charset="0"/>
              </a:rPr>
              <a:t>(ex. peanuts)</a:t>
            </a:r>
            <a:endParaRPr lang="en-US" sz="2400" dirty="0">
              <a:latin typeface="Calibri" pitchFamily="34" charset="0"/>
            </a:endParaRPr>
          </a:p>
          <a:p>
            <a:pPr marL="469900" indent="-469900">
              <a:lnSpc>
                <a:spcPct val="80000"/>
              </a:lnSpc>
              <a:spcBef>
                <a:spcPct val="20000"/>
              </a:spcBef>
              <a:buClr>
                <a:schemeClr val="tx2">
                  <a:lumMod val="20000"/>
                  <a:lumOff val="80000"/>
                </a:schemeClr>
              </a:buClr>
              <a:buFont typeface="Wingdings" pitchFamily="2" charset="2"/>
              <a:buChar char="o"/>
              <a:defRPr/>
            </a:pPr>
            <a:endParaRPr lang="en-US" sz="2400" dirty="0">
              <a:latin typeface="Calibri" pitchFamily="34" charset="0"/>
            </a:endParaRPr>
          </a:p>
        </p:txBody>
      </p:sp>
    </p:spTree>
    <p:custDataLst>
      <p:tags r:id="rId1"/>
    </p:custDataLst>
    <p:extLst>
      <p:ext uri="{BB962C8B-B14F-4D97-AF65-F5344CB8AC3E}">
        <p14:creationId xmlns:p14="http://schemas.microsoft.com/office/powerpoint/2010/main" val="32745624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3"/>
</p:tagLst>
</file>

<file path=ppt/tags/tag10.xml><?xml version="1.0" encoding="utf-8"?>
<p:tagLst xmlns:a="http://schemas.openxmlformats.org/drawingml/2006/main" xmlns:r="http://schemas.openxmlformats.org/officeDocument/2006/relationships" xmlns:p="http://schemas.openxmlformats.org/presentationml/2006/main">
  <p:tag name="TIMING" val="|40.7|16.7"/>
</p:tagLst>
</file>

<file path=ppt/tags/tag11.xml><?xml version="1.0" encoding="utf-8"?>
<p:tagLst xmlns:a="http://schemas.openxmlformats.org/drawingml/2006/main" xmlns:r="http://schemas.openxmlformats.org/officeDocument/2006/relationships" xmlns:p="http://schemas.openxmlformats.org/presentationml/2006/main">
  <p:tag name="TIMING" val="|3|6.4|14.4|10.8"/>
</p:tagLst>
</file>

<file path=ppt/tags/tag12.xml><?xml version="1.0" encoding="utf-8"?>
<p:tagLst xmlns:a="http://schemas.openxmlformats.org/drawingml/2006/main" xmlns:r="http://schemas.openxmlformats.org/officeDocument/2006/relationships" xmlns:p="http://schemas.openxmlformats.org/presentationml/2006/main">
  <p:tag name="TIMING" val="|29.3|16.5"/>
</p:tagLst>
</file>

<file path=ppt/tags/tag13.xml><?xml version="1.0" encoding="utf-8"?>
<p:tagLst xmlns:a="http://schemas.openxmlformats.org/drawingml/2006/main" xmlns:r="http://schemas.openxmlformats.org/officeDocument/2006/relationships" xmlns:p="http://schemas.openxmlformats.org/presentationml/2006/main">
  <p:tag name="TIMING" val="|43.5"/>
</p:tagLst>
</file>

<file path=ppt/tags/tag14.xml><?xml version="1.0" encoding="utf-8"?>
<p:tagLst xmlns:a="http://schemas.openxmlformats.org/drawingml/2006/main" xmlns:r="http://schemas.openxmlformats.org/officeDocument/2006/relationships" xmlns:p="http://schemas.openxmlformats.org/presentationml/2006/main">
  <p:tag name="TIMING" val="|21.4|83.3|52.9|46.6|17.5"/>
</p:tagLst>
</file>

<file path=ppt/tags/tag15.xml><?xml version="1.0" encoding="utf-8"?>
<p:tagLst xmlns:a="http://schemas.openxmlformats.org/drawingml/2006/main" xmlns:r="http://schemas.openxmlformats.org/officeDocument/2006/relationships" xmlns:p="http://schemas.openxmlformats.org/presentationml/2006/main">
  <p:tag name="TIMING" val="|4|3.8"/>
</p:tagLst>
</file>

<file path=ppt/tags/tag2.xml><?xml version="1.0" encoding="utf-8"?>
<p:tagLst xmlns:a="http://schemas.openxmlformats.org/drawingml/2006/main" xmlns:r="http://schemas.openxmlformats.org/officeDocument/2006/relationships" xmlns:p="http://schemas.openxmlformats.org/presentationml/2006/main">
  <p:tag name="TIMING" val="|51|29.7|50.6"/>
</p:tagLst>
</file>

<file path=ppt/tags/tag3.xml><?xml version="1.0" encoding="utf-8"?>
<p:tagLst xmlns:a="http://schemas.openxmlformats.org/drawingml/2006/main" xmlns:r="http://schemas.openxmlformats.org/officeDocument/2006/relationships" xmlns:p="http://schemas.openxmlformats.org/presentationml/2006/main">
  <p:tag name="TIMING" val="|8.7|23.9|28.1|30.6|34.2|32.8"/>
</p:tagLst>
</file>

<file path=ppt/tags/tag4.xml><?xml version="1.0" encoding="utf-8"?>
<p:tagLst xmlns:a="http://schemas.openxmlformats.org/drawingml/2006/main" xmlns:r="http://schemas.openxmlformats.org/officeDocument/2006/relationships" xmlns:p="http://schemas.openxmlformats.org/presentationml/2006/main">
  <p:tag name="TIMING" val="|6.8|8.4|30|34.6"/>
</p:tagLst>
</file>

<file path=ppt/tags/tag5.xml><?xml version="1.0" encoding="utf-8"?>
<p:tagLst xmlns:a="http://schemas.openxmlformats.org/drawingml/2006/main" xmlns:r="http://schemas.openxmlformats.org/officeDocument/2006/relationships" xmlns:p="http://schemas.openxmlformats.org/presentationml/2006/main">
  <p:tag name="TIMING" val="|1.9|12.4|4|10"/>
</p:tagLst>
</file>

<file path=ppt/tags/tag6.xml><?xml version="1.0" encoding="utf-8"?>
<p:tagLst xmlns:a="http://schemas.openxmlformats.org/drawingml/2006/main" xmlns:r="http://schemas.openxmlformats.org/officeDocument/2006/relationships" xmlns:p="http://schemas.openxmlformats.org/presentationml/2006/main">
  <p:tag name="TIMING" val="|35.8|24.6"/>
</p:tagLst>
</file>

<file path=ppt/tags/tag7.xml><?xml version="1.0" encoding="utf-8"?>
<p:tagLst xmlns:a="http://schemas.openxmlformats.org/drawingml/2006/main" xmlns:r="http://schemas.openxmlformats.org/officeDocument/2006/relationships" xmlns:p="http://schemas.openxmlformats.org/presentationml/2006/main">
  <p:tag name="TIMING" val="|22.9|6.8|4.2|11.1|8.1"/>
</p:tagLst>
</file>

<file path=ppt/tags/tag8.xml><?xml version="1.0" encoding="utf-8"?>
<p:tagLst xmlns:a="http://schemas.openxmlformats.org/drawingml/2006/main" xmlns:r="http://schemas.openxmlformats.org/officeDocument/2006/relationships" xmlns:p="http://schemas.openxmlformats.org/presentationml/2006/main">
  <p:tag name="TIMING" val="|9.8|25.6|36"/>
</p:tagLst>
</file>

<file path=ppt/tags/tag9.xml><?xml version="1.0" encoding="utf-8"?>
<p:tagLst xmlns:a="http://schemas.openxmlformats.org/drawingml/2006/main" xmlns:r="http://schemas.openxmlformats.org/officeDocument/2006/relationships" xmlns:p="http://schemas.openxmlformats.org/presentationml/2006/main">
  <p:tag name="TIMING" val="|18.6"/>
</p:tagLst>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507</TotalTime>
  <Words>2909</Words>
  <Application>Microsoft Office PowerPoint</Application>
  <PresentationFormat>Custom</PresentationFormat>
  <Paragraphs>412</Paragraphs>
  <Slides>38</Slides>
  <Notes>31</Notes>
  <HiddenSlides>0</HiddenSlides>
  <MMClips>0</MMClips>
  <ScaleCrop>false</ScaleCrop>
  <HeadingPairs>
    <vt:vector size="6" baseType="variant">
      <vt:variant>
        <vt:lpstr>Theme</vt:lpstr>
      </vt:variant>
      <vt:variant>
        <vt:i4>4</vt:i4>
      </vt:variant>
      <vt:variant>
        <vt:lpstr>Embedded OLE Servers</vt:lpstr>
      </vt:variant>
      <vt:variant>
        <vt:i4>1</vt:i4>
      </vt:variant>
      <vt:variant>
        <vt:lpstr>Slide Titles</vt:lpstr>
      </vt:variant>
      <vt:variant>
        <vt:i4>38</vt:i4>
      </vt:variant>
    </vt:vector>
  </HeadingPairs>
  <TitlesOfParts>
    <vt:vector size="43" baseType="lpstr">
      <vt:lpstr>Thème Office</vt:lpstr>
      <vt:lpstr>1_Office Theme</vt:lpstr>
      <vt:lpstr>3_Office Theme</vt:lpstr>
      <vt:lpstr>Office Theme</vt:lpstr>
      <vt:lpstr>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Sperm Vaccine</vt:lpstr>
      <vt:lpstr>Sperm Vaccine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Chris A</dc:creator>
  <cp:lastModifiedBy>jcanderson</cp:lastModifiedBy>
  <cp:revision>67</cp:revision>
  <dcterms:created xsi:type="dcterms:W3CDTF">2013-03-13T15:40:43Z</dcterms:created>
  <dcterms:modified xsi:type="dcterms:W3CDTF">2014-03-21T16:18:10Z</dcterms:modified>
</cp:coreProperties>
</file>